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23" r:id="rId4"/>
    <p:sldId id="259" r:id="rId5"/>
    <p:sldId id="284" r:id="rId6"/>
    <p:sldId id="258" r:id="rId7"/>
    <p:sldId id="315" r:id="rId8"/>
    <p:sldId id="282" r:id="rId9"/>
    <p:sldId id="261" r:id="rId10"/>
    <p:sldId id="264" r:id="rId11"/>
    <p:sldId id="299" r:id="rId12"/>
    <p:sldId id="266" r:id="rId13"/>
    <p:sldId id="304" r:id="rId14"/>
    <p:sldId id="294" r:id="rId15"/>
    <p:sldId id="322" r:id="rId16"/>
    <p:sldId id="302" r:id="rId17"/>
    <p:sldId id="312" r:id="rId18"/>
    <p:sldId id="313" r:id="rId19"/>
    <p:sldId id="285" r:id="rId20"/>
    <p:sldId id="314" r:id="rId21"/>
    <p:sldId id="308" r:id="rId22"/>
    <p:sldId id="305" r:id="rId23"/>
    <p:sldId id="309" r:id="rId24"/>
    <p:sldId id="311" r:id="rId25"/>
    <p:sldId id="319" r:id="rId26"/>
    <p:sldId id="310" r:id="rId27"/>
    <p:sldId id="317" r:id="rId28"/>
    <p:sldId id="316" r:id="rId29"/>
    <p:sldId id="320" r:id="rId30"/>
    <p:sldId id="318" r:id="rId31"/>
    <p:sldId id="286" r:id="rId32"/>
    <p:sldId id="269" r:id="rId33"/>
    <p:sldId id="270" r:id="rId34"/>
    <p:sldId id="272" r:id="rId35"/>
    <p:sldId id="321" r:id="rId36"/>
    <p:sldId id="288" r:id="rId37"/>
    <p:sldId id="293" r:id="rId38"/>
    <p:sldId id="279" r:id="rId39"/>
    <p:sldId id="301" r:id="rId40"/>
    <p:sldId id="300" r:id="rId41"/>
    <p:sldId id="297" r:id="rId42"/>
    <p:sldId id="296" r:id="rId43"/>
  </p:sldIdLst>
  <p:sldSz cx="10691813" cy="7559675"/>
  <p:notesSz cx="10691813" cy="7559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o'neill" initials="ro" lastIdx="1" clrIdx="0">
    <p:extLst>
      <p:ext uri="{19B8F6BF-5375-455C-9EA6-DF929625EA0E}">
        <p15:presenceInfo xmlns:p15="http://schemas.microsoft.com/office/powerpoint/2012/main" userId="a4051372d77e1d46" providerId="Windows Live"/>
      </p:ext>
    </p:extLst>
  </p:cmAuthor>
  <p:cmAuthor id="2" name="Richard ONeill" initials="RO" lastIdx="2" clrIdx="1">
    <p:extLst>
      <p:ext uri="{19B8F6BF-5375-455C-9EA6-DF929625EA0E}">
        <p15:presenceInfo xmlns:p15="http://schemas.microsoft.com/office/powerpoint/2012/main" userId="f156eb4a40eb63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6600"/>
    <a:srgbClr val="0000FF"/>
    <a:srgbClr val="000000"/>
    <a:srgbClr val="00CC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35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9T17:03:32.285" idx="1">
    <p:pos x="10" y="10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09T17:03:32.285" idx="1">
    <p:pos x="10" y="10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3-06T19:39:22.976" idx="1">
    <p:pos x="10" y="10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6313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0BE18-D4FA-44B5-8284-65FA6CE44603}" type="datetimeFigureOut">
              <a:rPr lang="en-AU" smtClean="0"/>
              <a:t>23/03/2019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4563"/>
            <a:ext cx="3606800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38550"/>
            <a:ext cx="8553450" cy="29765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0263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6313" y="7180263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546DF-3288-48AB-BFB0-64BE14D2A6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569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546DF-3288-48AB-BFB0-64BE14D2A6E1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0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546DF-3288-48AB-BFB0-64BE14D2A6E1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556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600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jp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open?id=1a85KVC9bdrjAJnv_f6oLo4Ie6xJUxZMQ&amp;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7" y="346265"/>
            <a:ext cx="1498523" cy="8178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5BC87CC-9367-43B0-B884-D687FD278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-215150"/>
            <a:ext cx="10691812" cy="7797049"/>
          </a:xfrm>
          <a:prstGeom prst="rect">
            <a:avLst/>
          </a:prstGeom>
        </p:spPr>
      </p:pic>
      <p:pic>
        <p:nvPicPr>
          <p:cNvPr id="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1" y="781126"/>
            <a:ext cx="21742" cy="94246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75" y="771182"/>
            <a:ext cx="55029" cy="104190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6" y="567693"/>
            <a:ext cx="5207" cy="33655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9" y="567693"/>
            <a:ext cx="5143" cy="33655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6" y="567693"/>
            <a:ext cx="5207" cy="33655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6" y="567693"/>
            <a:ext cx="5207" cy="33655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2" y="567693"/>
            <a:ext cx="5194" cy="33655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4" y="762555"/>
            <a:ext cx="2971" cy="19139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4" y="762555"/>
            <a:ext cx="2959" cy="19139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4" y="762555"/>
            <a:ext cx="2971" cy="19139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4" y="762555"/>
            <a:ext cx="2959" cy="19139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9" y="762555"/>
            <a:ext cx="2933" cy="19139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4" y="632449"/>
            <a:ext cx="14262" cy="61849"/>
          </a:xfrm>
          <a:prstGeom prst="rect">
            <a:avLst/>
          </a:prstGeom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9" y="625952"/>
            <a:ext cx="36156" cy="68351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1" y="632449"/>
            <a:ext cx="14312" cy="61849"/>
          </a:xfrm>
          <a:prstGeom prst="rect">
            <a:avLst/>
          </a:prstGeom>
        </p:spPr>
      </p:pic>
      <p:sp>
        <p:nvSpPr>
          <p:cNvPr id="47" name="object 4"/>
          <p:cNvSpPr/>
          <p:nvPr/>
        </p:nvSpPr>
        <p:spPr>
          <a:xfrm>
            <a:off x="233042" y="1550882"/>
            <a:ext cx="1513090" cy="195046"/>
          </a:xfrm>
          <a:custGeom>
            <a:avLst/>
            <a:gdLst/>
            <a:ahLst/>
            <a:cxnLst/>
            <a:rect l="l" t="t" r="r" b="b"/>
            <a:pathLst>
              <a:path w="1513090" h="195046">
                <a:moveTo>
                  <a:pt x="1003" y="1003"/>
                </a:moveTo>
                <a:lnTo>
                  <a:pt x="1512087" y="1003"/>
                </a:lnTo>
                <a:moveTo>
                  <a:pt x="1003" y="194043"/>
                </a:moveTo>
                <a:lnTo>
                  <a:pt x="1512087" y="194043"/>
                </a:lnTo>
              </a:path>
            </a:pathLst>
          </a:custGeom>
          <a:ln w="200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8" name="text 1"/>
          <p:cNvSpPr txBox="1"/>
          <p:nvPr/>
        </p:nvSpPr>
        <p:spPr>
          <a:xfrm>
            <a:off x="433346" y="1560242"/>
            <a:ext cx="1274667" cy="1996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ALTARUTA 4X4</a:t>
            </a:r>
            <a:endParaRPr sz="1300" dirty="0">
              <a:latin typeface="HelveticaNeueLT Pro 45 Lt"/>
              <a:cs typeface="HelveticaNeueLT Pro 45 Lt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845437" y="1752568"/>
            <a:ext cx="294953" cy="1384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Arial"/>
                <a:cs typeface="Arial"/>
              </a:rPr>
              <a:t> 201</a:t>
            </a:r>
            <a:r>
              <a:rPr lang="en-AU" sz="900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900" dirty="0">
              <a:latin typeface="HelveticaNeueLT Pro 35 Th"/>
              <a:cs typeface="HelveticaNeueLT Pro 35 Th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18" y="5285161"/>
            <a:ext cx="1100188" cy="1122845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67" y="5864291"/>
            <a:ext cx="699097" cy="372757"/>
          </a:xfrm>
          <a:prstGeom prst="rect">
            <a:avLst/>
          </a:prstGeom>
        </p:spPr>
      </p:pic>
      <p:sp>
        <p:nvSpPr>
          <p:cNvPr id="53" name="object 6"/>
          <p:cNvSpPr/>
          <p:nvPr/>
        </p:nvSpPr>
        <p:spPr>
          <a:xfrm>
            <a:off x="4819370" y="5459246"/>
            <a:ext cx="101574" cy="102616"/>
          </a:xfrm>
          <a:custGeom>
            <a:avLst/>
            <a:gdLst/>
            <a:ahLst/>
            <a:cxnLst/>
            <a:rect l="l" t="t" r="r" b="b"/>
            <a:pathLst>
              <a:path w="101574" h="102616">
                <a:moveTo>
                  <a:pt x="34417" y="57709"/>
                </a:moveTo>
                <a:lnTo>
                  <a:pt x="77648" y="102616"/>
                </a:lnTo>
                <a:lnTo>
                  <a:pt x="101575" y="79540"/>
                </a:lnTo>
                <a:lnTo>
                  <a:pt x="58344" y="34620"/>
                </a:lnTo>
                <a:lnTo>
                  <a:pt x="71565" y="21818"/>
                </a:lnTo>
                <a:lnTo>
                  <a:pt x="50584" y="0"/>
                </a:lnTo>
                <a:lnTo>
                  <a:pt x="0" y="48895"/>
                </a:lnTo>
                <a:lnTo>
                  <a:pt x="20980" y="707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4" name="object 7"/>
          <p:cNvSpPr/>
          <p:nvPr/>
        </p:nvSpPr>
        <p:spPr>
          <a:xfrm>
            <a:off x="4769843" y="5546966"/>
            <a:ext cx="113538" cy="80378"/>
          </a:xfrm>
          <a:custGeom>
            <a:avLst/>
            <a:gdLst/>
            <a:ahLst/>
            <a:cxnLst/>
            <a:rect l="l" t="t" r="r" b="b"/>
            <a:pathLst>
              <a:path w="113538" h="80378">
                <a:moveTo>
                  <a:pt x="113538" y="26441"/>
                </a:moveTo>
                <a:lnTo>
                  <a:pt x="88976" y="9233"/>
                </a:lnTo>
                <a:lnTo>
                  <a:pt x="70307" y="35877"/>
                </a:lnTo>
                <a:lnTo>
                  <a:pt x="19100" y="0"/>
                </a:lnTo>
                <a:lnTo>
                  <a:pt x="0" y="27279"/>
                </a:lnTo>
                <a:lnTo>
                  <a:pt x="75768" y="803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32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47" y="5621468"/>
            <a:ext cx="112687" cy="101575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6" y="6162697"/>
            <a:ext cx="98006" cy="100520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92" y="5411811"/>
            <a:ext cx="108496" cy="115850"/>
          </a:xfrm>
          <a:prstGeom prst="rect">
            <a:avLst/>
          </a:prstGeom>
        </p:spPr>
      </p:pic>
      <p:sp>
        <p:nvSpPr>
          <p:cNvPr id="55" name="object 8"/>
          <p:cNvSpPr/>
          <p:nvPr/>
        </p:nvSpPr>
        <p:spPr>
          <a:xfrm>
            <a:off x="5254837" y="5341727"/>
            <a:ext cx="74282" cy="100101"/>
          </a:xfrm>
          <a:custGeom>
            <a:avLst/>
            <a:gdLst/>
            <a:ahLst/>
            <a:cxnLst/>
            <a:rect l="l" t="t" r="r" b="b"/>
            <a:pathLst>
              <a:path w="74282" h="100101">
                <a:moveTo>
                  <a:pt x="7340" y="94222"/>
                </a:moveTo>
                <a:lnTo>
                  <a:pt x="40068" y="100102"/>
                </a:lnTo>
                <a:lnTo>
                  <a:pt x="50775" y="38824"/>
                </a:lnTo>
                <a:lnTo>
                  <a:pt x="69037" y="41974"/>
                </a:lnTo>
                <a:lnTo>
                  <a:pt x="74282" y="12167"/>
                </a:lnTo>
                <a:lnTo>
                  <a:pt x="5245" y="0"/>
                </a:lnTo>
                <a:lnTo>
                  <a:pt x="0" y="29795"/>
                </a:lnTo>
                <a:lnTo>
                  <a:pt x="18034" y="32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35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22" y="5338365"/>
            <a:ext cx="860084" cy="1017598"/>
          </a:xfrm>
          <a:prstGeom prst="rect">
            <a:avLst/>
          </a:prstGeom>
        </p:spPr>
      </p:pic>
      <p:sp>
        <p:nvSpPr>
          <p:cNvPr id="56" name="object 9"/>
          <p:cNvSpPr/>
          <p:nvPr/>
        </p:nvSpPr>
        <p:spPr>
          <a:xfrm>
            <a:off x="3989178" y="8"/>
            <a:ext cx="2804528" cy="3130130"/>
          </a:xfrm>
          <a:custGeom>
            <a:avLst/>
            <a:gdLst/>
            <a:ahLst/>
            <a:cxnLst/>
            <a:rect l="l" t="t" r="r" b="b"/>
            <a:pathLst>
              <a:path w="2804528" h="3130130">
                <a:moveTo>
                  <a:pt x="0" y="0"/>
                </a:moveTo>
                <a:lnTo>
                  <a:pt x="0" y="2781998"/>
                </a:lnTo>
                <a:lnTo>
                  <a:pt x="1402271" y="3130131"/>
                </a:lnTo>
                <a:lnTo>
                  <a:pt x="2804529" y="2781998"/>
                </a:lnTo>
                <a:lnTo>
                  <a:pt x="2804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 dirty="0"/>
          </a:p>
        </p:txBody>
      </p:sp>
      <p:sp>
        <p:nvSpPr>
          <p:cNvPr id="60" name="object 13"/>
          <p:cNvSpPr/>
          <p:nvPr/>
        </p:nvSpPr>
        <p:spPr>
          <a:xfrm>
            <a:off x="4049788" y="2132948"/>
            <a:ext cx="2303767" cy="296976"/>
          </a:xfrm>
          <a:custGeom>
            <a:avLst/>
            <a:gdLst/>
            <a:ahLst/>
            <a:cxnLst/>
            <a:rect l="l" t="t" r="r" b="b"/>
            <a:pathLst>
              <a:path w="2303767" h="296976">
                <a:moveTo>
                  <a:pt x="1524" y="1524"/>
                </a:moveTo>
                <a:lnTo>
                  <a:pt x="2302244" y="1524"/>
                </a:lnTo>
                <a:moveTo>
                  <a:pt x="1524" y="295453"/>
                </a:moveTo>
                <a:lnTo>
                  <a:pt x="2302244" y="295453"/>
                </a:lnTo>
              </a:path>
            </a:pathLst>
          </a:custGeom>
          <a:ln w="304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1" name="text 1"/>
          <p:cNvSpPr txBox="1"/>
          <p:nvPr/>
        </p:nvSpPr>
        <p:spPr>
          <a:xfrm>
            <a:off x="4354764" y="2147194"/>
            <a:ext cx="1941036" cy="3039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ALTARUTA 4X4</a:t>
            </a:r>
            <a:endParaRPr sz="1900" dirty="0">
              <a:latin typeface="HelveticaNeueLT Pro 45 Lt"/>
              <a:cs typeface="HelveticaNeueLT Pro 45 Lt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4982203" y="2440022"/>
            <a:ext cx="453650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 201</a:t>
            </a:r>
            <a:r>
              <a:rPr lang="en-AU" sz="1400" spc="10" dirty="0">
                <a:latin typeface="Arial"/>
                <a:cs typeface="Arial"/>
              </a:rPr>
              <a:t>9</a:t>
            </a:r>
            <a:endParaRPr sz="1400" dirty="0">
              <a:latin typeface="HelveticaNeueLT Pro 35 Th"/>
              <a:cs typeface="HelveticaNeueLT Pro 35 Th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1656660" y="6535454"/>
            <a:ext cx="733726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15 Dias -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al 2</a:t>
            </a: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d</a:t>
            </a: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AU" sz="2400" dirty="0">
                <a:latin typeface="Neou Thin"/>
                <a:cs typeface="Arial"/>
              </a:rPr>
              <a:t> </a:t>
            </a:r>
            <a:r>
              <a:rPr lang="en-AU" sz="2400" spc="10" dirty="0" err="1">
                <a:solidFill>
                  <a:srgbClr val="FFFFFF"/>
                </a:solidFill>
                <a:latin typeface="Arial"/>
                <a:cs typeface="Arial"/>
              </a:rPr>
              <a:t>Setiembre</a:t>
            </a: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 2019 LIMA-LIMA</a:t>
            </a:r>
            <a:endParaRPr lang="en-AU" sz="2400" dirty="0">
              <a:latin typeface="Neou Thin"/>
              <a:cs typeface="Neou Thin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DDA4B4B-83D5-46DB-9BA4-4E5D0704438A}"/>
              </a:ext>
            </a:extLst>
          </p:cNvPr>
          <p:cNvSpPr txBox="1"/>
          <p:nvPr/>
        </p:nvSpPr>
        <p:spPr>
          <a:xfrm>
            <a:off x="4087753" y="1618348"/>
            <a:ext cx="231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AUSTRALIA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F67D80F-D73E-4D3D-B17E-988D831B77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93" y="94524"/>
            <a:ext cx="1971513" cy="1656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C843AD-AE2A-47C0-BA60-FA2960519002}"/>
              </a:ext>
            </a:extLst>
          </p:cNvPr>
          <p:cNvSpPr/>
          <p:nvPr/>
        </p:nvSpPr>
        <p:spPr>
          <a:xfrm>
            <a:off x="1656660" y="3911146"/>
            <a:ext cx="7651645" cy="1387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PH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Sydney Adelaide-Robe-Bells Beach-Melbourne </a:t>
            </a:r>
            <a:endParaRPr lang="en-A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PH" sz="2000" b="1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Malacoota</a:t>
            </a:r>
            <a:r>
              <a:rPr lang="en-PH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-Eden-Pebbly Beach-Sydney </a:t>
            </a:r>
            <a:endParaRPr lang="en-A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PH" sz="28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Aventura de playas y </a:t>
            </a:r>
            <a:r>
              <a:rPr lang="en-PH" sz="2800" b="1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nevados</a:t>
            </a:r>
            <a:r>
              <a:rPr lang="en-PH" sz="28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4x4 </a:t>
            </a:r>
            <a:r>
              <a:rPr lang="en-PH" sz="2800" b="1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PH" sz="28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Australia</a:t>
            </a:r>
            <a:endParaRPr lang="en-AU" sz="2800" dirty="0">
              <a:solidFill>
                <a:schemeClr val="bg1"/>
              </a:solidFill>
            </a:endParaRPr>
          </a:p>
        </p:txBody>
      </p:sp>
      <p:pic>
        <p:nvPicPr>
          <p:cNvPr id="39" name="Picture 38" descr="logo_SST_PMS_160rhc">
            <a:extLst>
              <a:ext uri="{FF2B5EF4-FFF2-40B4-BE49-F238E27FC236}">
                <a16:creationId xmlns:a16="http://schemas.microsoft.com/office/drawing/2014/main" id="{B7C3E635-4AF4-48C1-ACD9-27F85E5053D4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0" y="346265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This is Epic_">
            <a:hlinkClick r:id="" action="ppaction://media"/>
            <a:extLst>
              <a:ext uri="{FF2B5EF4-FFF2-40B4-BE49-F238E27FC236}">
                <a16:creationId xmlns:a16="http://schemas.microsoft.com/office/drawing/2014/main" id="{C99D5F57-8ACD-4EC2-9D7F-2656C2F8E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25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841706" y="6675437"/>
            <a:ext cx="728113" cy="728112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A5CAD1-88D9-46CA-8F0E-B728F2D5A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6" y="1265237"/>
            <a:ext cx="8991600" cy="5559627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136106" y="5863506"/>
            <a:ext cx="5834289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Llegada</a:t>
            </a:r>
            <a:r>
              <a:rPr lang="en-US" sz="1600" dirty="0">
                <a:solidFill>
                  <a:schemeClr val="bg1"/>
                </a:solidFill>
              </a:rPr>
              <a:t> a Sydney</a:t>
            </a:r>
            <a:r>
              <a:rPr lang="en-US" sz="1600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tarde</a:t>
            </a:r>
            <a:r>
              <a:rPr lang="en-AU" sz="1600" dirty="0">
                <a:solidFill>
                  <a:schemeClr val="bg1"/>
                </a:solidFill>
              </a:rPr>
              <a:t> del 9 de </a:t>
            </a:r>
            <a:r>
              <a:rPr lang="en-AU" sz="1600" dirty="0" err="1">
                <a:solidFill>
                  <a:schemeClr val="bg1"/>
                </a:solidFill>
              </a:rPr>
              <a:t>Setiembre</a:t>
            </a:r>
            <a:r>
              <a:rPr lang="en-AU" sz="1600" dirty="0">
                <a:solidFill>
                  <a:schemeClr val="bg1"/>
                </a:solidFill>
              </a:rPr>
              <a:t>.</a:t>
            </a:r>
          </a:p>
          <a:p>
            <a:r>
              <a:rPr lang="es-ES" sz="1600" dirty="0">
                <a:solidFill>
                  <a:schemeClr val="bg1"/>
                </a:solidFill>
              </a:rPr>
              <a:t>Nuestro equipo los estará esperando en el aeropuerto para traslado al</a:t>
            </a:r>
          </a:p>
          <a:p>
            <a:r>
              <a:rPr lang="es-ES" sz="1600" dirty="0">
                <a:solidFill>
                  <a:schemeClr val="bg1"/>
                </a:solidFill>
              </a:rPr>
              <a:t>hotel de SYDNEY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79706" y="0"/>
            <a:ext cx="1066799" cy="929457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232106" y="160894"/>
            <a:ext cx="81518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endParaRPr sz="2400" dirty="0">
              <a:latin typeface="HelveticaNeueLT Pro 45 Lt"/>
              <a:cs typeface="HelveticaNeueLT Pro 45 L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54906" y="567524"/>
            <a:ext cx="127406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SYDNEY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4854C39F-8972-4F2A-BEC9-861A691660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3" y="322324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069306" y="427037"/>
            <a:ext cx="127275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SYDNEY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9306" y="960437"/>
            <a:ext cx="65532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Hotel SWISS por 3 noches en SYDNEY (5 estrellas – Twin Share) – desayuno incluido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F4165-2C91-4838-881B-AEAB24C1D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56" y="1950252"/>
            <a:ext cx="8515350" cy="5257800"/>
          </a:xfrm>
          <a:prstGeom prst="rect">
            <a:avLst/>
          </a:prstGeom>
        </p:spPr>
      </p:pic>
      <p:pic>
        <p:nvPicPr>
          <p:cNvPr id="7" name="Picture 6" descr="logo_SST_PMS_160rhc">
            <a:extLst>
              <a:ext uri="{FF2B5EF4-FFF2-40B4-BE49-F238E27FC236}">
                <a16:creationId xmlns:a16="http://schemas.microsoft.com/office/drawing/2014/main" id="{C3F6A48D-B246-4B44-9B67-B26EAB58D6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" y="315536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19">
            <a:extLst>
              <a:ext uri="{FF2B5EF4-FFF2-40B4-BE49-F238E27FC236}">
                <a16:creationId xmlns:a16="http://schemas.microsoft.com/office/drawing/2014/main" id="{1ECD5B25-24A3-413C-BF78-A2C49E568F18}"/>
              </a:ext>
            </a:extLst>
          </p:cNvPr>
          <p:cNvSpPr/>
          <p:nvPr/>
        </p:nvSpPr>
        <p:spPr>
          <a:xfrm>
            <a:off x="9079706" y="0"/>
            <a:ext cx="1066799" cy="929457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3D95FC25-F9D4-43EF-9CD2-45604E41434E}"/>
              </a:ext>
            </a:extLst>
          </p:cNvPr>
          <p:cNvSpPr txBox="1"/>
          <p:nvPr/>
        </p:nvSpPr>
        <p:spPr>
          <a:xfrm>
            <a:off x="9155907" y="160894"/>
            <a:ext cx="106679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 2-4</a:t>
            </a:r>
            <a:endParaRPr sz="2400" dirty="0">
              <a:latin typeface="HelveticaNeueLT Pro 45 Lt"/>
              <a:cs typeface="HelveticaNeueLT Pro 45 Lt"/>
            </a:endParaRPr>
          </a:p>
        </p:txBody>
      </p:sp>
    </p:spTree>
    <p:extLst>
      <p:ext uri="{BB962C8B-B14F-4D97-AF65-F5344CB8AC3E}">
        <p14:creationId xmlns:p14="http://schemas.microsoft.com/office/powerpoint/2010/main" val="3442990192"/>
      </p:ext>
    </p:extLst>
  </p:cSld>
  <p:clrMapOvr>
    <a:masterClrMapping/>
  </p:clrMapOvr>
  <p:transition spd="slow" advClick="0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B1F0A-1216-473E-BA0A-C17E2065D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1" y="2255837"/>
            <a:ext cx="8828316" cy="501015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20540" y="6675437"/>
            <a:ext cx="789389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SYDNEY Tour del HARBOUR &amp; Playa MANLY (</a:t>
            </a:r>
            <a:r>
              <a:rPr lang="en-AU" sz="2400" spc="10" dirty="0" err="1">
                <a:latin typeface="Arial"/>
                <a:cs typeface="Arial"/>
              </a:rPr>
              <a:t>Opcional</a:t>
            </a:r>
            <a:r>
              <a:rPr lang="en-AU" sz="2400" spc="10" dirty="0">
                <a:latin typeface="Arial"/>
                <a:cs typeface="Arial"/>
              </a:rPr>
              <a:t>)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7" name="Picture 6" descr="logo_SST_PMS_160rhc">
            <a:extLst>
              <a:ext uri="{FF2B5EF4-FFF2-40B4-BE49-F238E27FC236}">
                <a16:creationId xmlns:a16="http://schemas.microsoft.com/office/drawing/2014/main" id="{03063A29-AF89-433E-8146-A32CC1EF38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2" y="287956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CAA6E1F3-FF30-4C0E-AF1D-56A605A818A9}"/>
              </a:ext>
            </a:extLst>
          </p:cNvPr>
          <p:cNvSpPr txBox="1"/>
          <p:nvPr/>
        </p:nvSpPr>
        <p:spPr>
          <a:xfrm>
            <a:off x="1232446" y="772318"/>
            <a:ext cx="880385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SYDNEY – 2 </a:t>
            </a:r>
            <a:r>
              <a:rPr lang="en-AU" sz="2400" spc="10" dirty="0" err="1">
                <a:latin typeface="Arial"/>
                <a:cs typeface="Arial"/>
              </a:rPr>
              <a:t>Dia</a:t>
            </a:r>
            <a:r>
              <a:rPr lang="en-AU" sz="2400" spc="10" dirty="0">
                <a:latin typeface="Arial"/>
                <a:cs typeface="Arial"/>
              </a:rPr>
              <a:t> Libre  </a:t>
            </a:r>
          </a:p>
          <a:p>
            <a:r>
              <a:rPr lang="es-ES" sz="1600" spc="10" dirty="0">
                <a:latin typeface="Arial"/>
                <a:cs typeface="Arial"/>
              </a:rPr>
              <a:t>Tiempo para pasear por la ciudad o tomar tours a sitios como las playas de </a:t>
            </a:r>
            <a:r>
              <a:rPr lang="es-ES" sz="1600" spc="10" dirty="0" err="1">
                <a:latin typeface="Arial"/>
                <a:cs typeface="Arial"/>
              </a:rPr>
              <a:t>Manly</a:t>
            </a:r>
            <a:r>
              <a:rPr lang="es-ES" sz="1600" spc="10" dirty="0">
                <a:latin typeface="Arial"/>
                <a:cs typeface="Arial"/>
              </a:rPr>
              <a:t> y/o Bondi, Montanas Azules o el valle del Hunter para visitar </a:t>
            </a:r>
            <a:r>
              <a:rPr lang="es-ES" sz="1600" spc="10" dirty="0" err="1">
                <a:latin typeface="Arial"/>
                <a:cs typeface="Arial"/>
              </a:rPr>
              <a:t>vinedos</a:t>
            </a:r>
            <a:r>
              <a:rPr lang="es-ES" sz="1600" spc="10" dirty="0">
                <a:latin typeface="Arial"/>
                <a:cs typeface="Arial"/>
              </a:rPr>
              <a:t> u otros sitios. Varias opciones para tours. Cena de despedida en lugar </a:t>
            </a:r>
            <a:r>
              <a:rPr lang="es-ES" sz="1600" spc="10" dirty="0" err="1">
                <a:latin typeface="Arial"/>
                <a:cs typeface="Arial"/>
              </a:rPr>
              <a:t>tipico</a:t>
            </a:r>
            <a:r>
              <a:rPr lang="es-ES" sz="1600" spc="10" dirty="0">
                <a:latin typeface="Arial"/>
                <a:cs typeface="Arial"/>
              </a:rPr>
              <a:t> australiano en el </a:t>
            </a:r>
            <a:r>
              <a:rPr lang="es-ES" sz="1600" spc="10" dirty="0" err="1">
                <a:latin typeface="Arial"/>
                <a:cs typeface="Arial"/>
              </a:rPr>
              <a:t>area</a:t>
            </a:r>
            <a:r>
              <a:rPr lang="es-ES" sz="1600" spc="10" dirty="0">
                <a:latin typeface="Arial"/>
                <a:cs typeface="Arial"/>
              </a:rPr>
              <a:t> colonial de </a:t>
            </a:r>
            <a:r>
              <a:rPr lang="es-ES" sz="1600" spc="10" dirty="0" err="1">
                <a:latin typeface="Arial"/>
                <a:cs typeface="Arial"/>
              </a:rPr>
              <a:t>Sydney</a:t>
            </a:r>
            <a:r>
              <a:rPr lang="es-ES" sz="1600" spc="10" dirty="0">
                <a:latin typeface="Arial"/>
                <a:cs typeface="Arial"/>
              </a:rPr>
              <a:t>.</a:t>
            </a:r>
            <a:endParaRPr lang="en-AU" sz="1600" spc="10" dirty="0">
              <a:latin typeface="Arial"/>
              <a:cs typeface="Arial"/>
            </a:endParaRPr>
          </a:p>
          <a:p>
            <a:r>
              <a:rPr lang="en-AU" sz="2400" spc="10" dirty="0">
                <a:latin typeface="Arial"/>
                <a:cs typeface="Arial"/>
              </a:rPr>
              <a:t>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  <p:transition spd="slow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9A71A9-0ECD-49C8-A705-A14B1F4CF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76" y="2027237"/>
            <a:ext cx="8078423" cy="534644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17976" y="1295564"/>
            <a:ext cx="559499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Tour a las </a:t>
            </a:r>
            <a:r>
              <a:rPr lang="en-AU" sz="2400" spc="10" dirty="0" err="1">
                <a:latin typeface="Arial"/>
                <a:cs typeface="Arial"/>
              </a:rPr>
              <a:t>Montanas</a:t>
            </a:r>
            <a:r>
              <a:rPr lang="en-AU" sz="2400" spc="10" dirty="0">
                <a:latin typeface="Arial"/>
                <a:cs typeface="Arial"/>
              </a:rPr>
              <a:t> </a:t>
            </a:r>
            <a:r>
              <a:rPr lang="en-AU" sz="2400" spc="10" dirty="0" err="1">
                <a:latin typeface="Arial"/>
                <a:cs typeface="Arial"/>
              </a:rPr>
              <a:t>Azules</a:t>
            </a:r>
            <a:r>
              <a:rPr lang="en-AU" sz="2400" spc="10" dirty="0">
                <a:latin typeface="Arial"/>
                <a:cs typeface="Arial"/>
              </a:rPr>
              <a:t> - </a:t>
            </a:r>
            <a:r>
              <a:rPr lang="en-AU" sz="2400" spc="10" dirty="0" err="1">
                <a:latin typeface="Arial"/>
                <a:cs typeface="Arial"/>
              </a:rPr>
              <a:t>Opcional</a:t>
            </a:r>
            <a:r>
              <a:rPr lang="en-AU" sz="2400" spc="10" dirty="0">
                <a:latin typeface="Arial"/>
                <a:cs typeface="Arial"/>
              </a:rPr>
              <a:t>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165DBC6F-D2D7-4944-AB0F-1E69E94DBB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6" y="193928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411F21B1-B8B9-4165-964C-F00BAA24B9D7}"/>
              </a:ext>
            </a:extLst>
          </p:cNvPr>
          <p:cNvSpPr txBox="1"/>
          <p:nvPr/>
        </p:nvSpPr>
        <p:spPr>
          <a:xfrm>
            <a:off x="1152536" y="879796"/>
            <a:ext cx="337739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SYDNEY – 2 </a:t>
            </a:r>
            <a:r>
              <a:rPr lang="en-AU" sz="2400" spc="10" dirty="0" err="1">
                <a:latin typeface="Arial"/>
                <a:cs typeface="Arial"/>
              </a:rPr>
              <a:t>Dia</a:t>
            </a:r>
            <a:r>
              <a:rPr lang="en-AU" sz="2400" spc="10" dirty="0">
                <a:latin typeface="Arial"/>
                <a:cs typeface="Arial"/>
              </a:rPr>
              <a:t> Libre  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1331668"/>
      </p:ext>
    </p:extLst>
  </p:cSld>
  <p:clrMapOvr>
    <a:masterClrMapping/>
  </p:clrMapOvr>
  <p:transition spd="slow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664533-8033-4FD9-86E2-EA9101F2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17" y="950912"/>
            <a:ext cx="8742258" cy="601789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279397" y="1093701"/>
            <a:ext cx="3327654" cy="3745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FES / CASABLANCA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341575" y="36155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494824" y="965604"/>
            <a:ext cx="814052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1600" dirty="0">
                <a:latin typeface="HelveticaNeueLT Pro 35 Th"/>
                <a:cs typeface="HelveticaNeueLT Pro 35 Th"/>
              </a:rPr>
              <a:t>Tour al </a:t>
            </a:r>
            <a:r>
              <a:rPr lang="en-AU" sz="1600" dirty="0" err="1">
                <a:latin typeface="HelveticaNeueLT Pro 35 Th"/>
                <a:cs typeface="HelveticaNeueLT Pro 35 Th"/>
              </a:rPr>
              <a:t>valle</a:t>
            </a:r>
            <a:r>
              <a:rPr lang="en-AU" sz="1600" dirty="0">
                <a:latin typeface="HelveticaNeueLT Pro 35 Th"/>
                <a:cs typeface="HelveticaNeueLT Pro 35 Th"/>
              </a:rPr>
              <a:t> del Hunter para </a:t>
            </a:r>
            <a:r>
              <a:rPr lang="en-AU" sz="1600" dirty="0" err="1">
                <a:latin typeface="HelveticaNeueLT Pro 35 Th"/>
                <a:cs typeface="HelveticaNeueLT Pro 35 Th"/>
              </a:rPr>
              <a:t>ver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vinedos</a:t>
            </a:r>
            <a:r>
              <a:rPr lang="en-AU" sz="1600" dirty="0">
                <a:latin typeface="HelveticaNeueLT Pro 35 Th"/>
                <a:cs typeface="HelveticaNeueLT Pro 35 Th"/>
              </a:rPr>
              <a:t> (</a:t>
            </a:r>
            <a:r>
              <a:rPr lang="en-AU" sz="1600" dirty="0" err="1">
                <a:latin typeface="HelveticaNeueLT Pro 35 Th"/>
                <a:cs typeface="HelveticaNeueLT Pro 35 Th"/>
              </a:rPr>
              <a:t>opcional</a:t>
            </a:r>
            <a:r>
              <a:rPr lang="en-AU" sz="1600" dirty="0">
                <a:latin typeface="HelveticaNeueLT Pro 35 Th"/>
                <a:cs typeface="HelveticaNeueLT Pro 35 Th"/>
              </a:rPr>
              <a:t>)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22" y="905644"/>
            <a:ext cx="60147" cy="102298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DE1843A-41A0-441F-88B1-52679F457835}"/>
              </a:ext>
            </a:extLst>
          </p:cNvPr>
          <p:cNvSpPr txBox="1"/>
          <p:nvPr/>
        </p:nvSpPr>
        <p:spPr>
          <a:xfrm>
            <a:off x="3696435" y="370306"/>
            <a:ext cx="337739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SYDNEY – 2 </a:t>
            </a:r>
            <a:r>
              <a:rPr lang="en-AU" sz="2400" spc="10" dirty="0" err="1">
                <a:latin typeface="Arial"/>
                <a:cs typeface="Arial"/>
              </a:rPr>
              <a:t>Dia</a:t>
            </a:r>
            <a:r>
              <a:rPr lang="en-AU" sz="2400" spc="10" dirty="0">
                <a:latin typeface="Arial"/>
                <a:cs typeface="Arial"/>
              </a:rPr>
              <a:t> Libre  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26"/>
          <p:cNvSpPr/>
          <p:nvPr/>
        </p:nvSpPr>
        <p:spPr>
          <a:xfrm>
            <a:off x="9150955" y="142637"/>
            <a:ext cx="1019620" cy="64575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283088" y="232389"/>
            <a:ext cx="74219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13" name="Picture 12" descr="logo_SST_PMS_160rhc">
            <a:extLst>
              <a:ext uri="{FF2B5EF4-FFF2-40B4-BE49-F238E27FC236}">
                <a16:creationId xmlns:a16="http://schemas.microsoft.com/office/drawing/2014/main" id="{F572EE5A-4D39-472C-8ADD-389210520F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7" y="341717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81471"/>
      </p:ext>
    </p:extLst>
  </p:cSld>
  <p:clrMapOvr>
    <a:masterClrMapping/>
  </p:clrMapOvr>
  <p:transition spd="slow" advClick="0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SST_PMS_160rhc">
            <a:extLst>
              <a:ext uri="{FF2B5EF4-FFF2-40B4-BE49-F238E27FC236}">
                <a16:creationId xmlns:a16="http://schemas.microsoft.com/office/drawing/2014/main" id="{984DE579-26A5-45C6-928E-E9F7AA9F39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" y="439547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15">
            <a:extLst>
              <a:ext uri="{FF2B5EF4-FFF2-40B4-BE49-F238E27FC236}">
                <a16:creationId xmlns:a16="http://schemas.microsoft.com/office/drawing/2014/main" id="{AADB5D6C-20EE-473A-AA3D-851E37747E66}"/>
              </a:ext>
            </a:extLst>
          </p:cNvPr>
          <p:cNvSpPr/>
          <p:nvPr/>
        </p:nvSpPr>
        <p:spPr>
          <a:xfrm>
            <a:off x="8910000" y="6355"/>
            <a:ext cx="1019633" cy="930681"/>
          </a:xfrm>
          <a:custGeom>
            <a:avLst/>
            <a:gdLst/>
            <a:ahLst/>
            <a:cxnLst/>
            <a:rect l="l" t="t" r="r" b="b"/>
            <a:pathLst>
              <a:path w="1019633" h="930681">
                <a:moveTo>
                  <a:pt x="0" y="0"/>
                </a:moveTo>
                <a:lnTo>
                  <a:pt x="0" y="703504"/>
                </a:lnTo>
                <a:lnTo>
                  <a:pt x="505727" y="930681"/>
                </a:lnTo>
                <a:lnTo>
                  <a:pt x="1019633" y="698589"/>
                </a:lnTo>
                <a:lnTo>
                  <a:pt x="101963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B895A68E-0619-4439-9574-196F0F585AC6}"/>
              </a:ext>
            </a:extLst>
          </p:cNvPr>
          <p:cNvSpPr txBox="1"/>
          <p:nvPr/>
        </p:nvSpPr>
        <p:spPr>
          <a:xfrm>
            <a:off x="9047200" y="91240"/>
            <a:ext cx="776175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Mapa</a:t>
            </a:r>
            <a:endParaRPr sz="2400" dirty="0">
              <a:latin typeface="HelveticaNeueLT Pro 45 Lt"/>
              <a:cs typeface="HelveticaNeueLT Pro 45 Lt"/>
            </a:endParaRPr>
          </a:p>
          <a:p>
            <a:pPr marL="287731">
              <a:lnSpc>
                <a:spcPct val="100000"/>
              </a:lnSpc>
            </a:pP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HelveticaNeueLT Pro 45 Lt"/>
              <a:cs typeface="HelveticaNeueLT Pro 45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8E593-03DB-4C76-9311-4574ACF18B60}"/>
              </a:ext>
            </a:extLst>
          </p:cNvPr>
          <p:cNvSpPr txBox="1"/>
          <p:nvPr/>
        </p:nvSpPr>
        <p:spPr>
          <a:xfrm>
            <a:off x="1651721" y="542430"/>
            <a:ext cx="60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Aventura de playas y </a:t>
            </a:r>
            <a:r>
              <a:rPr lang="en-PH" sz="2400" b="1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nevados</a:t>
            </a:r>
            <a:r>
              <a:rPr lang="en-PH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4x4 </a:t>
            </a:r>
            <a:r>
              <a:rPr lang="en-PH" sz="2400" b="1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PH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Australia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3AE41D-5EF2-4008-A940-A80806057764}"/>
              </a:ext>
            </a:extLst>
          </p:cNvPr>
          <p:cNvSpPr/>
          <p:nvPr/>
        </p:nvSpPr>
        <p:spPr>
          <a:xfrm>
            <a:off x="1764506" y="1189037"/>
            <a:ext cx="7145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HelveticaNeueLT Pro 35 Th"/>
                <a:cs typeface="HelveticaNeueLT Pro 35 Th"/>
              </a:rPr>
              <a:t>Una </a:t>
            </a:r>
            <a:r>
              <a:rPr lang="en-AU" sz="1600" dirty="0" err="1">
                <a:latin typeface="HelveticaNeueLT Pro 35 Th"/>
                <a:cs typeface="HelveticaNeueLT Pro 35 Th"/>
              </a:rPr>
              <a:t>vez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en</a:t>
            </a:r>
            <a:r>
              <a:rPr lang="en-AU" sz="1600" dirty="0">
                <a:latin typeface="HelveticaNeueLT Pro 35 Th"/>
                <a:cs typeface="HelveticaNeueLT Pro 35 Th"/>
              </a:rPr>
              <a:t> Adelaide </a:t>
            </a:r>
            <a:r>
              <a:rPr lang="en-AU" sz="1600" dirty="0" err="1">
                <a:latin typeface="HelveticaNeueLT Pro 35 Th"/>
                <a:cs typeface="HelveticaNeueLT Pro 35 Th"/>
              </a:rPr>
              <a:t>recoger</a:t>
            </a:r>
            <a:r>
              <a:rPr lang="en-AU" sz="1600" dirty="0">
                <a:latin typeface="HelveticaNeueLT Pro 35 Th"/>
                <a:cs typeface="HelveticaNeueLT Pro 35 Th"/>
              </a:rPr>
              <a:t> los </a:t>
            </a:r>
            <a:r>
              <a:rPr lang="en-AU" sz="1600" dirty="0" err="1">
                <a:latin typeface="HelveticaNeueLT Pro 35 Th"/>
                <a:cs typeface="HelveticaNeueLT Pro 35 Th"/>
              </a:rPr>
              <a:t>vehiculos</a:t>
            </a:r>
            <a:r>
              <a:rPr lang="en-AU" sz="1600" dirty="0">
                <a:latin typeface="HelveticaNeueLT Pro 35 Th"/>
                <a:cs typeface="HelveticaNeueLT Pro 35 Th"/>
              </a:rPr>
              <a:t> para </a:t>
            </a:r>
            <a:r>
              <a:rPr lang="en-AU" sz="1600" dirty="0" err="1">
                <a:latin typeface="HelveticaNeueLT Pro 35 Th"/>
                <a:cs typeface="HelveticaNeueLT Pro 35 Th"/>
              </a:rPr>
              <a:t>empezar</a:t>
            </a:r>
            <a:r>
              <a:rPr lang="en-AU" sz="1600" dirty="0">
                <a:latin typeface="HelveticaNeueLT Pro 35 Th"/>
                <a:cs typeface="HelveticaNeueLT Pro 35 Th"/>
              </a:rPr>
              <a:t> la </a:t>
            </a:r>
            <a:r>
              <a:rPr lang="en-AU" sz="1600" dirty="0" err="1">
                <a:latin typeface="HelveticaNeueLT Pro 35 Th"/>
                <a:cs typeface="HelveticaNeueLT Pro 35 Th"/>
              </a:rPr>
              <a:t>aventura</a:t>
            </a:r>
            <a:r>
              <a:rPr lang="en-AU" sz="1600" dirty="0">
                <a:latin typeface="HelveticaNeueLT Pro 35 Th"/>
                <a:cs typeface="HelveticaNeueLT Pro 35 Th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308432-AD4C-4D8D-9CDC-C32C80B0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77" y="1527591"/>
            <a:ext cx="6903543" cy="5675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F46995-0092-4216-B8F9-293CB4AD8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18292" r="31413" b="53542"/>
          <a:stretch/>
        </p:blipFill>
        <p:spPr>
          <a:xfrm>
            <a:off x="6281418" y="3638948"/>
            <a:ext cx="2895600" cy="10406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F78FB5-0EA6-401E-9987-F076FF401AA3}"/>
              </a:ext>
            </a:extLst>
          </p:cNvPr>
          <p:cNvSpPr/>
          <p:nvPr/>
        </p:nvSpPr>
        <p:spPr>
          <a:xfrm>
            <a:off x="3094862" y="3292852"/>
            <a:ext cx="6373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/>
              <a:t>Vuelo</a:t>
            </a:r>
            <a:r>
              <a:rPr lang="en-AU" dirty="0"/>
              <a:t> a Adelaide a </a:t>
            </a:r>
            <a:r>
              <a:rPr lang="en-AU" dirty="0" err="1"/>
              <a:t>recoger</a:t>
            </a:r>
            <a:r>
              <a:rPr lang="en-AU" dirty="0"/>
              <a:t> los </a:t>
            </a:r>
            <a:r>
              <a:rPr lang="en-AU" dirty="0" err="1"/>
              <a:t>vehiculos</a:t>
            </a:r>
            <a:r>
              <a:rPr lang="en-AU" dirty="0"/>
              <a:t> y </a:t>
            </a:r>
            <a:r>
              <a:rPr lang="en-AU" dirty="0" err="1"/>
              <a:t>comienzar</a:t>
            </a:r>
            <a:r>
              <a:rPr lang="en-AU" dirty="0"/>
              <a:t> la </a:t>
            </a:r>
            <a:r>
              <a:rPr lang="en-AU" dirty="0" err="1"/>
              <a:t>aventura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9579469"/>
      </p:ext>
    </p:extLst>
  </p:cSld>
  <p:clrMapOvr>
    <a:masterClrMapping/>
  </p:clrMapOvr>
  <p:transition spd="slow" advClick="0"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7279397" y="1093701"/>
            <a:ext cx="3327654" cy="3745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FES / CASABLANCA</a:t>
            </a:r>
            <a:endParaRPr sz="2400">
              <a:latin typeface="HelveticaNeueLT Pro 55 Roman"/>
              <a:cs typeface="HelveticaNeueLT Pro 55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934943" y="1726036"/>
            <a:ext cx="8140529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Adelaide es una ciudad </a:t>
            </a:r>
            <a:r>
              <a:rPr lang="en-AU" sz="1600" dirty="0" err="1">
                <a:latin typeface="HelveticaNeueLT Pro 35 Th"/>
                <a:cs typeface="HelveticaNeueLT Pro 35 Th"/>
              </a:rPr>
              <a:t>muy</a:t>
            </a:r>
            <a:r>
              <a:rPr lang="en-AU" sz="1600" dirty="0">
                <a:latin typeface="HelveticaNeueLT Pro 35 Th"/>
                <a:cs typeface="HelveticaNeueLT Pro 35 Th"/>
              </a:rPr>
              <a:t> social con gran </a:t>
            </a:r>
            <a:r>
              <a:rPr lang="en-AU" sz="1600" dirty="0" err="1">
                <a:latin typeface="HelveticaNeueLT Pro 35 Th"/>
                <a:cs typeface="HelveticaNeueLT Pro 35 Th"/>
              </a:rPr>
              <a:t>gastronomia</a:t>
            </a:r>
            <a:r>
              <a:rPr lang="en-AU" sz="1600" dirty="0">
                <a:latin typeface="HelveticaNeueLT Pro 35 Th"/>
                <a:cs typeface="HelveticaNeueLT Pro 35 Th"/>
              </a:rPr>
              <a:t> y </a:t>
            </a:r>
            <a:r>
              <a:rPr lang="en-AU" sz="1600" dirty="0" err="1">
                <a:latin typeface="HelveticaNeueLT Pro 35 Th"/>
                <a:cs typeface="HelveticaNeueLT Pro 35 Th"/>
              </a:rPr>
              <a:t>vinedos</a:t>
            </a:r>
            <a:r>
              <a:rPr lang="en-AU" sz="1600" dirty="0">
                <a:latin typeface="HelveticaNeueLT Pro 35 Th"/>
                <a:cs typeface="HelveticaNeueLT Pro 35 Th"/>
              </a:rPr>
              <a:t>. 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 err="1">
                <a:latin typeface="HelveticaNeueLT Pro 35 Th"/>
                <a:cs typeface="HelveticaNeueLT Pro 35 Th"/>
              </a:rPr>
              <a:t>Cena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en</a:t>
            </a:r>
            <a:r>
              <a:rPr lang="en-AU" sz="1600" dirty="0">
                <a:latin typeface="HelveticaNeueLT Pro 35 Th"/>
                <a:cs typeface="HelveticaNeueLT Pro 35 Th"/>
              </a:rPr>
              <a:t> un </a:t>
            </a:r>
            <a:r>
              <a:rPr lang="en-AU" sz="1600" dirty="0" err="1">
                <a:latin typeface="HelveticaNeueLT Pro 35 Th"/>
                <a:cs typeface="HelveticaNeueLT Pro 35 Th"/>
              </a:rPr>
              <a:t>restaurante</a:t>
            </a:r>
            <a:r>
              <a:rPr lang="en-AU" sz="1600" dirty="0">
                <a:latin typeface="HelveticaNeueLT Pro 35 Th"/>
                <a:cs typeface="HelveticaNeueLT Pro 35 Th"/>
              </a:rPr>
              <a:t> local y </a:t>
            </a:r>
            <a:r>
              <a:rPr lang="en-AU" sz="1600" dirty="0" err="1">
                <a:latin typeface="HelveticaNeueLT Pro 35 Th"/>
                <a:cs typeface="HelveticaNeueLT Pro 35 Th"/>
              </a:rPr>
              <a:t>una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estadia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en</a:t>
            </a:r>
            <a:r>
              <a:rPr lang="en-AU" sz="1600" dirty="0">
                <a:latin typeface="HelveticaNeueLT Pro 35 Th"/>
                <a:cs typeface="HelveticaNeueLT Pro 35 Th"/>
              </a:rPr>
              <a:t> hotel.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endParaRPr sz="1600" dirty="0">
              <a:latin typeface="HelveticaNeueLT Pro 35 Th"/>
              <a:cs typeface="HelveticaNeueLT Pro 35 Th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22" y="905644"/>
            <a:ext cx="60147" cy="102298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DE1843A-41A0-441F-88B1-52679F457835}"/>
              </a:ext>
            </a:extLst>
          </p:cNvPr>
          <p:cNvSpPr txBox="1"/>
          <p:nvPr/>
        </p:nvSpPr>
        <p:spPr>
          <a:xfrm>
            <a:off x="2983706" y="420085"/>
            <a:ext cx="321613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SYDNEY a ADELAIDE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82FE9-2153-4A71-B598-D5419F6F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7" y="3695806"/>
            <a:ext cx="8851976" cy="3589231"/>
          </a:xfrm>
          <a:prstGeom prst="rect">
            <a:avLst/>
          </a:prstGeom>
        </p:spPr>
      </p:pic>
      <p:sp>
        <p:nvSpPr>
          <p:cNvPr id="10" name="object 26"/>
          <p:cNvSpPr/>
          <p:nvPr/>
        </p:nvSpPr>
        <p:spPr>
          <a:xfrm>
            <a:off x="9004587" y="33937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85584" y="236901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934943" y="1131925"/>
            <a:ext cx="127701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Vuelo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-  2 horas</a:t>
            </a:r>
            <a:endParaRPr sz="1400" strike="sngStrike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55240602-D033-4C42-9D1B-294D5734D8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7" y="502078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148453"/>
      </p:ext>
    </p:extLst>
  </p:cSld>
  <p:clrMapOvr>
    <a:masterClrMapping/>
  </p:clrMapOvr>
  <p:transition spd="slow" advClick="0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7279397" y="1093701"/>
            <a:ext cx="3327654" cy="3745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FES / CASABLANCA</a:t>
            </a:r>
            <a:endParaRPr sz="2400">
              <a:latin typeface="HelveticaNeueLT Pro 55 Roman"/>
              <a:cs typeface="HelveticaNeueLT Pro 55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488906" y="1810780"/>
            <a:ext cx="3601937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1600" b="1" dirty="0">
                <a:latin typeface="HelveticaNeueLT Pro 35 Th"/>
                <a:cs typeface="HelveticaNeueLT Pro 35 Th"/>
              </a:rPr>
              <a:t>Mitsubishi Pajero Sport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 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 GLX - 5 </a:t>
            </a:r>
            <a:r>
              <a:rPr lang="en-AU" sz="1600" dirty="0" err="1">
                <a:latin typeface="HelveticaNeueLT Pro 35 Th"/>
                <a:cs typeface="HelveticaNeueLT Pro 35 Th"/>
              </a:rPr>
              <a:t>asientos</a:t>
            </a:r>
            <a:r>
              <a:rPr lang="en-AU" sz="1600" dirty="0">
                <a:latin typeface="HelveticaNeueLT Pro 35 Th"/>
                <a:cs typeface="HelveticaNeueLT Pro 35 Th"/>
              </a:rPr>
              <a:t> 4WD Diesel (Auto) </a:t>
            </a:r>
            <a:r>
              <a:rPr lang="en-AU" sz="1600" dirty="0" err="1">
                <a:latin typeface="HelveticaNeueLT Pro 35 Th"/>
                <a:cs typeface="HelveticaNeueLT Pro 35 Th"/>
              </a:rPr>
              <a:t>Especificaciones</a:t>
            </a:r>
            <a:r>
              <a:rPr lang="en-AU" sz="1600" dirty="0">
                <a:latin typeface="HelveticaNeueLT Pro 35 Th"/>
                <a:cs typeface="HelveticaNeueLT Pro 35 Th"/>
              </a:rPr>
              <a:t>: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8 </a:t>
            </a:r>
            <a:r>
              <a:rPr lang="en-AU" sz="1600" dirty="0" err="1">
                <a:latin typeface="HelveticaNeueLT Pro 35 Th"/>
                <a:cs typeface="HelveticaNeueLT Pro 35 Th"/>
              </a:rPr>
              <a:t>velocodades</a:t>
            </a:r>
            <a:r>
              <a:rPr lang="en-AU" sz="1600" dirty="0">
                <a:latin typeface="HelveticaNeueLT Pro 35 Th"/>
                <a:cs typeface="HelveticaNeueLT Pro 35 Th"/>
              </a:rPr>
              <a:t> con </a:t>
            </a:r>
            <a:r>
              <a:rPr lang="en-AU" sz="1600" dirty="0" err="1">
                <a:latin typeface="HelveticaNeueLT Pro 35 Th"/>
                <a:cs typeface="HelveticaNeueLT Pro 35 Th"/>
              </a:rPr>
              <a:t>transmision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automatica</a:t>
            </a:r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Super Select II 4WD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Forward Collision Mitigation (FCM)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</a:t>
            </a:r>
            <a:r>
              <a:rPr lang="en-AU" sz="1600" dirty="0" err="1">
                <a:latin typeface="HelveticaNeueLT Pro 35 Th"/>
                <a:cs typeface="HelveticaNeueLT Pro 35 Th"/>
              </a:rPr>
              <a:t>Adaptivo</a:t>
            </a:r>
            <a:r>
              <a:rPr lang="en-AU" sz="1600" dirty="0">
                <a:latin typeface="HelveticaNeueLT Pro 35 Th"/>
                <a:cs typeface="HelveticaNeueLT Pro 35 Th"/>
              </a:rPr>
              <a:t> Cruise Control (ACC)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Enlace Smartphone con Display Audio (SDA)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Rear air vents con cooler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https://www.mitsubishi-motors.com.au/vehicles/pajero-sport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sz="1600" dirty="0">
              <a:latin typeface="HelveticaNeueLT Pro 35 Th"/>
              <a:cs typeface="HelveticaNeueLT Pro 35 Th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22" y="905644"/>
            <a:ext cx="60147" cy="102298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DE1843A-41A0-441F-88B1-52679F457835}"/>
              </a:ext>
            </a:extLst>
          </p:cNvPr>
          <p:cNvSpPr txBox="1"/>
          <p:nvPr/>
        </p:nvSpPr>
        <p:spPr>
          <a:xfrm>
            <a:off x="2983706" y="420085"/>
            <a:ext cx="368658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ADELAIDE - VEHICULOS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26"/>
          <p:cNvSpPr/>
          <p:nvPr/>
        </p:nvSpPr>
        <p:spPr>
          <a:xfrm>
            <a:off x="9004587" y="33937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85584" y="236901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55240602-D033-4C42-9D1B-294D5734D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7" y="502078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87FDE0-5527-4533-A205-59D51C6E1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2667" r="14800" b="18000"/>
          <a:stretch/>
        </p:blipFill>
        <p:spPr>
          <a:xfrm>
            <a:off x="823107" y="3339484"/>
            <a:ext cx="5757396" cy="3481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DBBEB-4626-4213-B1EE-C081AFD5EB74}"/>
              </a:ext>
            </a:extLst>
          </p:cNvPr>
          <p:cNvSpPr txBox="1"/>
          <p:nvPr/>
        </p:nvSpPr>
        <p:spPr>
          <a:xfrm>
            <a:off x="850106" y="1798637"/>
            <a:ext cx="5349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HelveticaNeueLT Pro 35 Th"/>
                <a:cs typeface="HelveticaNeueLT Pro 35 Th"/>
              </a:rPr>
              <a:t>Una </a:t>
            </a:r>
            <a:r>
              <a:rPr lang="en-AU" dirty="0" err="1">
                <a:latin typeface="HelveticaNeueLT Pro 35 Th"/>
                <a:cs typeface="HelveticaNeueLT Pro 35 Th"/>
              </a:rPr>
              <a:t>vez</a:t>
            </a:r>
            <a:r>
              <a:rPr lang="en-AU" dirty="0">
                <a:latin typeface="HelveticaNeueLT Pro 35 Th"/>
                <a:cs typeface="HelveticaNeueLT Pro 35 Th"/>
              </a:rPr>
              <a:t> </a:t>
            </a:r>
            <a:r>
              <a:rPr lang="en-AU" dirty="0" err="1">
                <a:latin typeface="HelveticaNeueLT Pro 35 Th"/>
                <a:cs typeface="HelveticaNeueLT Pro 35 Th"/>
              </a:rPr>
              <a:t>en</a:t>
            </a:r>
            <a:r>
              <a:rPr lang="en-AU" dirty="0">
                <a:latin typeface="HelveticaNeueLT Pro 35 Th"/>
                <a:cs typeface="HelveticaNeueLT Pro 35 Th"/>
              </a:rPr>
              <a:t> Adelaide </a:t>
            </a:r>
            <a:r>
              <a:rPr lang="en-AU" dirty="0" err="1">
                <a:latin typeface="HelveticaNeueLT Pro 35 Th"/>
                <a:cs typeface="HelveticaNeueLT Pro 35 Th"/>
              </a:rPr>
              <a:t>recoger</a:t>
            </a:r>
            <a:r>
              <a:rPr lang="en-AU" dirty="0">
                <a:latin typeface="HelveticaNeueLT Pro 35 Th"/>
                <a:cs typeface="HelveticaNeueLT Pro 35 Th"/>
              </a:rPr>
              <a:t> los </a:t>
            </a:r>
            <a:r>
              <a:rPr lang="en-AU" dirty="0" err="1">
                <a:latin typeface="HelveticaNeueLT Pro 35 Th"/>
                <a:cs typeface="HelveticaNeueLT Pro 35 Th"/>
              </a:rPr>
              <a:t>vehiculos</a:t>
            </a:r>
            <a:r>
              <a:rPr lang="en-AU" dirty="0">
                <a:latin typeface="HelveticaNeueLT Pro 35 Th"/>
                <a:cs typeface="HelveticaNeueLT Pro 35 Th"/>
              </a:rPr>
              <a:t> para </a:t>
            </a:r>
            <a:r>
              <a:rPr lang="en-AU" dirty="0" err="1">
                <a:latin typeface="HelveticaNeueLT Pro 35 Th"/>
                <a:cs typeface="HelveticaNeueLT Pro 35 Th"/>
              </a:rPr>
              <a:t>empezar</a:t>
            </a:r>
            <a:r>
              <a:rPr lang="en-AU" dirty="0">
                <a:latin typeface="HelveticaNeueLT Pro 35 Th"/>
                <a:cs typeface="HelveticaNeueLT Pro 35 Th"/>
              </a:rPr>
              <a:t> la </a:t>
            </a:r>
            <a:r>
              <a:rPr lang="en-AU" dirty="0" err="1">
                <a:latin typeface="HelveticaNeueLT Pro 35 Th"/>
                <a:cs typeface="HelveticaNeueLT Pro 35 Th"/>
              </a:rPr>
              <a:t>aventura</a:t>
            </a:r>
            <a:r>
              <a:rPr lang="en-AU" dirty="0">
                <a:latin typeface="HelveticaNeueLT Pro 35 Th"/>
                <a:cs typeface="HelveticaNeueLT Pro 35 Th"/>
              </a:rPr>
              <a:t>.</a:t>
            </a:r>
          </a:p>
          <a:p>
            <a:endParaRPr lang="en-AU" dirty="0">
              <a:latin typeface="HelveticaNeueLT Pro 35 Th"/>
              <a:cs typeface="HelveticaNeueLT Pro 35 Th"/>
            </a:endParaRPr>
          </a:p>
        </p:txBody>
      </p:sp>
    </p:spTree>
    <p:extLst>
      <p:ext uri="{BB962C8B-B14F-4D97-AF65-F5344CB8AC3E}">
        <p14:creationId xmlns:p14="http://schemas.microsoft.com/office/powerpoint/2010/main" val="1866597762"/>
      </p:ext>
    </p:extLst>
  </p:cSld>
  <p:clrMapOvr>
    <a:masterClrMapping/>
  </p:clrMapOvr>
  <p:transition spd="slow" advClick="0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7279397" y="1093701"/>
            <a:ext cx="3327654" cy="3745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FES / CASABLANCA</a:t>
            </a:r>
            <a:endParaRPr sz="2400">
              <a:latin typeface="HelveticaNeueLT Pro 55 Roman"/>
              <a:cs typeface="HelveticaNeueLT Pro 55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364409" y="1711654"/>
            <a:ext cx="8463366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Despues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de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recoger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tos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vehiculos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,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visitarAdelaide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con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manejo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a la playa Glenelg y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compras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personales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para la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aventura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.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DebriefinPresentacion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de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ruta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,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mapas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y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procedimientos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en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 la </a:t>
            </a:r>
            <a:r>
              <a:rPr lang="en-AU" sz="1600" dirty="0" err="1">
                <a:solidFill>
                  <a:srgbClr val="000000"/>
                </a:solidFill>
                <a:latin typeface="HelveticaNeueLT Pro 35 Th"/>
                <a:cs typeface="HelveticaNeueLT Pro 35 Th"/>
              </a:rPr>
              <a:t>tarde</a:t>
            </a:r>
            <a:r>
              <a:rPr lang="en-AU" sz="1600" dirty="0">
                <a:solidFill>
                  <a:srgbClr val="000000"/>
                </a:solidFill>
                <a:latin typeface="HelveticaNeueLT Pro 35 Th"/>
                <a:cs typeface="HelveticaNeueLT Pro 35 Th"/>
              </a:rPr>
              <a:t>.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Adelaide </a:t>
            </a:r>
            <a:r>
              <a:rPr lang="en-AU" sz="1600" dirty="0" err="1">
                <a:latin typeface="HelveticaNeueLT Pro 35 Th"/>
                <a:cs typeface="HelveticaNeueLT Pro 35 Th"/>
              </a:rPr>
              <a:t>es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una</a:t>
            </a:r>
            <a:r>
              <a:rPr lang="en-AU" sz="1600" dirty="0">
                <a:latin typeface="HelveticaNeueLT Pro 35 Th"/>
                <a:cs typeface="HelveticaNeueLT Pro 35 Th"/>
              </a:rPr>
              <a:t> ciudad </a:t>
            </a:r>
            <a:r>
              <a:rPr lang="en-AU" sz="1600" dirty="0" err="1">
                <a:latin typeface="HelveticaNeueLT Pro 35 Th"/>
                <a:cs typeface="HelveticaNeueLT Pro 35 Th"/>
              </a:rPr>
              <a:t>muy</a:t>
            </a:r>
            <a:r>
              <a:rPr lang="en-AU" sz="1600" dirty="0">
                <a:latin typeface="HelveticaNeueLT Pro 35 Th"/>
                <a:cs typeface="HelveticaNeueLT Pro 35 Th"/>
              </a:rPr>
              <a:t> social con gran </a:t>
            </a:r>
            <a:r>
              <a:rPr lang="en-AU" sz="1600" dirty="0" err="1">
                <a:latin typeface="HelveticaNeueLT Pro 35 Th"/>
                <a:cs typeface="HelveticaNeueLT Pro 35 Th"/>
              </a:rPr>
              <a:t>gastronomia</a:t>
            </a:r>
            <a:r>
              <a:rPr lang="en-AU" sz="1600" dirty="0">
                <a:latin typeface="HelveticaNeueLT Pro 35 Th"/>
                <a:cs typeface="HelveticaNeueLT Pro 35 Th"/>
              </a:rPr>
              <a:t> y </a:t>
            </a:r>
            <a:r>
              <a:rPr lang="en-AU" sz="1600" dirty="0" err="1">
                <a:latin typeface="HelveticaNeueLT Pro 35 Th"/>
                <a:cs typeface="HelveticaNeueLT Pro 35 Th"/>
              </a:rPr>
              <a:t>vinedos</a:t>
            </a:r>
            <a:r>
              <a:rPr lang="en-AU" sz="1600" dirty="0">
                <a:latin typeface="HelveticaNeueLT Pro 35 Th"/>
                <a:cs typeface="HelveticaNeueLT Pro 35 Th"/>
              </a:rPr>
              <a:t>. 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Cena </a:t>
            </a:r>
            <a:r>
              <a:rPr lang="en-AU" sz="1600" dirty="0" err="1">
                <a:latin typeface="HelveticaNeueLT Pro 35 Th"/>
                <a:cs typeface="HelveticaNeueLT Pro 35 Th"/>
              </a:rPr>
              <a:t>en</a:t>
            </a:r>
            <a:r>
              <a:rPr lang="en-AU" sz="1600" dirty="0">
                <a:latin typeface="HelveticaNeueLT Pro 35 Th"/>
                <a:cs typeface="HelveticaNeueLT Pro 35 Th"/>
              </a:rPr>
              <a:t> un </a:t>
            </a:r>
            <a:r>
              <a:rPr lang="en-AU" sz="1600" dirty="0" err="1">
                <a:latin typeface="HelveticaNeueLT Pro 35 Th"/>
                <a:cs typeface="HelveticaNeueLT Pro 35 Th"/>
              </a:rPr>
              <a:t>restaurante</a:t>
            </a:r>
            <a:r>
              <a:rPr lang="en-AU" sz="1600" dirty="0">
                <a:latin typeface="HelveticaNeueLT Pro 35 Th"/>
                <a:cs typeface="HelveticaNeueLT Pro 35 Th"/>
              </a:rPr>
              <a:t> local y una </a:t>
            </a:r>
            <a:r>
              <a:rPr lang="en-AU" sz="1600" dirty="0" err="1">
                <a:latin typeface="HelveticaNeueLT Pro 35 Th"/>
                <a:cs typeface="HelveticaNeueLT Pro 35 Th"/>
              </a:rPr>
              <a:t>estadia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en</a:t>
            </a:r>
            <a:r>
              <a:rPr lang="en-AU" sz="1600" dirty="0">
                <a:latin typeface="HelveticaNeueLT Pro 35 Th"/>
                <a:cs typeface="HelveticaNeueLT Pro 35 Th"/>
              </a:rPr>
              <a:t> hotel.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endParaRPr sz="1600" dirty="0">
              <a:latin typeface="HelveticaNeueLT Pro 35 Th"/>
              <a:cs typeface="HelveticaNeueLT Pro 35 Th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22" y="905644"/>
            <a:ext cx="60147" cy="102298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DE1843A-41A0-441F-88B1-52679F457835}"/>
              </a:ext>
            </a:extLst>
          </p:cNvPr>
          <p:cNvSpPr txBox="1"/>
          <p:nvPr/>
        </p:nvSpPr>
        <p:spPr>
          <a:xfrm>
            <a:off x="2983706" y="420085"/>
            <a:ext cx="161935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ADELAIDE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26"/>
          <p:cNvSpPr/>
          <p:nvPr/>
        </p:nvSpPr>
        <p:spPr>
          <a:xfrm>
            <a:off x="9004587" y="33937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85584" y="236901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55240602-D033-4C42-9D1B-294D5734D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7" y="502078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E6C69F-80A8-4716-AB71-7AD604EE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96" y="3254491"/>
            <a:ext cx="8153401" cy="40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74796"/>
      </p:ext>
    </p:extLst>
  </p:cSld>
  <p:clrMapOvr>
    <a:masterClrMapping/>
  </p:clrMapOvr>
  <p:transition spd="slow" advClick="0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33E084-FA92-4005-8949-21EB0715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87"/>
                    </a14:imgEffect>
                    <a14:imgEffect>
                      <a14:saturation sat="94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8" y="1435258"/>
            <a:ext cx="8880644" cy="570112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234191" y="277835"/>
            <a:ext cx="743953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ADELAIDE A ROBE – CAMPAMENTO DE 2 NOCHES </a:t>
            </a:r>
            <a:r>
              <a:rPr lang="en-AU" sz="2400" spc="10" dirty="0">
                <a:solidFill>
                  <a:srgbClr val="000000"/>
                </a:solidFill>
                <a:latin typeface="Arial"/>
                <a:cs typeface="Arial"/>
              </a:rPr>
              <a:t>PLAYA y MANEJO 4X4</a:t>
            </a:r>
            <a:endParaRPr sz="2400" dirty="0">
              <a:solidFill>
                <a:srgbClr val="000000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429415" y="1549036"/>
            <a:ext cx="83093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1600" dirty="0" err="1">
                <a:latin typeface="HelveticaNeueLT Pro 35 Th"/>
                <a:cs typeface="HelveticaNeueLT Pro 35 Th"/>
              </a:rPr>
              <a:t>Dia</a:t>
            </a:r>
            <a:r>
              <a:rPr lang="es-ES" sz="1600" dirty="0">
                <a:latin typeface="HelveticaNeueLT Pro 35 Th"/>
                <a:cs typeface="HelveticaNeueLT Pro 35 Th"/>
              </a:rPr>
              <a:t> completo visitando dunas y pistas de arenales con campamento en la playa</a:t>
            </a:r>
            <a:r>
              <a:rPr lang="es-ES" sz="1600" dirty="0">
                <a:solidFill>
                  <a:schemeClr val="bg1"/>
                </a:solidFill>
                <a:latin typeface="HelveticaNeueLT Pro 35 Th"/>
                <a:cs typeface="HelveticaNeueLT Pro 35 Th"/>
              </a:rPr>
              <a:t>   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1162081" y="1168981"/>
            <a:ext cx="1776127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350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carretera</a:t>
            </a:r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9F06988D-8CCF-45EA-B75B-BB61D184E1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56950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869889"/>
      </p:ext>
    </p:extLst>
  </p:cSld>
  <p:clrMapOvr>
    <a:masterClrMapping/>
  </p:clrMapOvr>
  <p:transition spd="slow" advClick="0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E2828-84F2-4414-888F-B7223CF6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" y="1666936"/>
            <a:ext cx="10691813" cy="3129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3D8B1-2A26-4F10-BEF3-EDCFA5EB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9" y="4842573"/>
            <a:ext cx="4876800" cy="274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9BA50-1783-4A02-A968-D1A61E983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07" y="4827313"/>
            <a:ext cx="4876800" cy="2747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FB3F3-C3A0-4A80-8C1F-5EA41E20C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06" y="46037"/>
            <a:ext cx="1828800" cy="1462441"/>
          </a:xfrm>
          <a:prstGeom prst="rect">
            <a:avLst/>
          </a:prstGeom>
        </p:spPr>
      </p:pic>
      <p:pic>
        <p:nvPicPr>
          <p:cNvPr id="7" name="Picture 6" descr="logo_SST_PMS_160rhc">
            <a:extLst>
              <a:ext uri="{FF2B5EF4-FFF2-40B4-BE49-F238E27FC236}">
                <a16:creationId xmlns:a16="http://schemas.microsoft.com/office/drawing/2014/main" id="{EDEFEBD2-51FC-4A29-838C-7CA1A50E904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" y="350837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FD832D-379D-4875-8CAD-EEC13F223D9F}"/>
              </a:ext>
            </a:extLst>
          </p:cNvPr>
          <p:cNvSpPr txBox="1"/>
          <p:nvPr/>
        </p:nvSpPr>
        <p:spPr>
          <a:xfrm>
            <a:off x="1905005" y="579437"/>
            <a:ext cx="60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Aventura de </a:t>
            </a:r>
            <a:r>
              <a:rPr lang="en-PH" sz="2400" b="1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dunas</a:t>
            </a:r>
            <a:r>
              <a:rPr lang="en-PH" sz="24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playas y </a:t>
            </a:r>
            <a:r>
              <a:rPr lang="en-PH" sz="2400" b="1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nevados</a:t>
            </a:r>
            <a:r>
              <a:rPr lang="en-PH" sz="24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4x4 </a:t>
            </a:r>
            <a:r>
              <a:rPr lang="en-PH" sz="2400" b="1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PH" sz="24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Australia</a:t>
            </a:r>
            <a:endParaRPr lang="en-AU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234191" y="277835"/>
            <a:ext cx="743953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ADELAIDE TO ROBE – CAMPAMENTO DE 2 NOCHES, PLAYA Y MANEJO </a:t>
            </a:r>
            <a:r>
              <a:rPr lang="en-AU" sz="2400" spc="10" dirty="0">
                <a:solidFill>
                  <a:srgbClr val="000000"/>
                </a:solidFill>
                <a:latin typeface="Arial"/>
                <a:cs typeface="Arial"/>
              </a:rPr>
              <a:t>4X4</a:t>
            </a:r>
            <a:endParaRPr sz="2400" dirty="0">
              <a:solidFill>
                <a:srgbClr val="000000"/>
              </a:solidFill>
              <a:latin typeface="HelveticaNeueLT Pro 55 Roman"/>
              <a:cs typeface="HelveticaNeueLT Pro 55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4C0C1D-7AE8-49DA-9041-36536DD2AFFD}"/>
              </a:ext>
            </a:extLst>
          </p:cNvPr>
          <p:cNvGrpSpPr/>
          <p:nvPr/>
        </p:nvGrpSpPr>
        <p:grpSpPr>
          <a:xfrm>
            <a:off x="9004771" y="8"/>
            <a:ext cx="1019620" cy="929449"/>
            <a:chOff x="9004771" y="8"/>
            <a:chExt cx="1019620" cy="929449"/>
          </a:xfrm>
        </p:grpSpPr>
        <p:sp>
          <p:nvSpPr>
            <p:cNvPr id="21" name="object 21"/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" name="text 1"/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  <p:sp>
        <p:nvSpPr>
          <p:cNvPr id="5" name="text 1"/>
          <p:cNvSpPr txBox="1"/>
          <p:nvPr/>
        </p:nvSpPr>
        <p:spPr>
          <a:xfrm>
            <a:off x="1429415" y="1549036"/>
            <a:ext cx="830930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ES" sz="1600" dirty="0" err="1">
                <a:latin typeface="HelveticaNeueLT Pro 35 Th"/>
                <a:cs typeface="HelveticaNeueLT Pro 35 Th"/>
              </a:rPr>
              <a:t>Dia</a:t>
            </a:r>
            <a:r>
              <a:rPr lang="es-ES" sz="1600" dirty="0">
                <a:latin typeface="HelveticaNeueLT Pro 35 Th"/>
                <a:cs typeface="HelveticaNeueLT Pro 35 Th"/>
              </a:rPr>
              <a:t> completo visitando dunas y pistas de arenales con campamento en la playa   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1172875" y="1120960"/>
            <a:ext cx="1776127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350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carretera</a:t>
            </a:r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9F06988D-8CCF-45EA-B75B-BB61D184E1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56950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F2E03C-1097-4C46-8278-C4A1BD866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3" t="17001" r="29332" b="5789"/>
          <a:stretch/>
        </p:blipFill>
        <p:spPr>
          <a:xfrm>
            <a:off x="2526506" y="2103436"/>
            <a:ext cx="5486400" cy="51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82532"/>
      </p:ext>
    </p:extLst>
  </p:cSld>
  <p:clrMapOvr>
    <a:masterClrMapping/>
  </p:clrMapOvr>
  <p:transition spd="slow" advClick="0"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057947" y="402602"/>
            <a:ext cx="7742184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ROBE &amp; LITTLE DIP CONSERVATION PARK </a:t>
            </a:r>
          </a:p>
          <a:p>
            <a:r>
              <a:rPr lang="en-AU" sz="2400" spc="10" dirty="0">
                <a:latin typeface="Arial"/>
                <a:cs typeface="Arial"/>
              </a:rPr>
              <a:t>CAMPAMENTO DE 2 NOCHES, PLAYA y </a:t>
            </a:r>
            <a:r>
              <a:rPr lang="en-AU" sz="2400" spc="10" dirty="0">
                <a:solidFill>
                  <a:srgbClr val="000000"/>
                </a:solidFill>
                <a:latin typeface="Arial"/>
                <a:cs typeface="Arial"/>
              </a:rPr>
              <a:t>MANEJO 4X4</a:t>
            </a:r>
            <a:endParaRPr sz="2400" dirty="0">
              <a:solidFill>
                <a:srgbClr val="000000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57947" y="1430065"/>
            <a:ext cx="174599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100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arenales</a:t>
            </a:r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CFD87-0262-476F-BD81-40D4B97AE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"/>
          <a:stretch/>
        </p:blipFill>
        <p:spPr>
          <a:xfrm>
            <a:off x="853113" y="1866847"/>
            <a:ext cx="9082310" cy="5676900"/>
          </a:xfrm>
          <a:prstGeom prst="rect">
            <a:avLst/>
          </a:prstGeom>
        </p:spPr>
      </p:pic>
      <p:pic>
        <p:nvPicPr>
          <p:cNvPr id="11" name="Picture 10" descr="logo_SST_PMS_160rhc">
            <a:extLst>
              <a:ext uri="{FF2B5EF4-FFF2-40B4-BE49-F238E27FC236}">
                <a16:creationId xmlns:a16="http://schemas.microsoft.com/office/drawing/2014/main" id="{BC9E4214-F04C-45CF-A04C-C15D3D2A85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7" y="160338"/>
            <a:ext cx="781050" cy="659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624431-7D64-42D7-AA6E-06DB1CE1649E}"/>
              </a:ext>
            </a:extLst>
          </p:cNvPr>
          <p:cNvGrpSpPr/>
          <p:nvPr/>
        </p:nvGrpSpPr>
        <p:grpSpPr>
          <a:xfrm>
            <a:off x="8960371" y="0"/>
            <a:ext cx="1019620" cy="929449"/>
            <a:chOff x="9004771" y="8"/>
            <a:chExt cx="1019620" cy="929449"/>
          </a:xfrm>
        </p:grpSpPr>
        <p:sp>
          <p:nvSpPr>
            <p:cNvPr id="9" name="object 21">
              <a:extLst>
                <a:ext uri="{FF2B5EF4-FFF2-40B4-BE49-F238E27FC236}">
                  <a16:creationId xmlns:a16="http://schemas.microsoft.com/office/drawing/2014/main" id="{EA4FD5F5-F77A-4878-9082-D49F3CB21A0F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text 1">
              <a:extLst>
                <a:ext uri="{FF2B5EF4-FFF2-40B4-BE49-F238E27FC236}">
                  <a16:creationId xmlns:a16="http://schemas.microsoft.com/office/drawing/2014/main" id="{94D282F4-0DC4-425E-BA0F-D68766DA46A1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317126"/>
      </p:ext>
    </p:extLst>
  </p:cSld>
  <p:clrMapOvr>
    <a:masterClrMapping/>
  </p:clrMapOvr>
  <p:transition spd="slow" advClick="0" advTm="6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5376" y="350837"/>
            <a:ext cx="7655942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ROBE &amp; LITTLE DIP CONSERVATION PARK </a:t>
            </a:r>
          </a:p>
          <a:p>
            <a:r>
              <a:rPr lang="en-AU" sz="2400" spc="10" dirty="0">
                <a:latin typeface="Arial"/>
                <a:cs typeface="Arial"/>
              </a:rPr>
              <a:t>CAMPAMENTO DE 2 NOCHES PLAYA y </a:t>
            </a:r>
            <a:r>
              <a:rPr lang="en-AU" sz="2400" spc="10" dirty="0">
                <a:solidFill>
                  <a:srgbClr val="000000"/>
                </a:solidFill>
                <a:latin typeface="Arial"/>
                <a:cs typeface="Arial"/>
              </a:rPr>
              <a:t>MANEJO 4X4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141997" y="2146116"/>
            <a:ext cx="830930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Salida de Alice Springs a media mañana, almuerzo en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Erldunda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en el Stuart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Highway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(única carretera central entre el norte y sur de Australia). </a:t>
            </a:r>
          </a:p>
          <a:p>
            <a:pPr marL="0">
              <a:lnSpc>
                <a:spcPct val="100000"/>
              </a:lnSpc>
            </a:pPr>
            <a:endParaRPr lang="es-ES" sz="1600" spc="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Llegada a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Uluru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y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estadia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en hotel – Ver el atardecer en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Uluru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– centro ‘rojo’ de Australia </a:t>
            </a:r>
            <a:endParaRPr lang="es-ES" sz="1600" dirty="0">
              <a:solidFill>
                <a:schemeClr val="bg1"/>
              </a:solidFill>
              <a:latin typeface="HelveticaNeueLT Pro 35 Th"/>
              <a:cs typeface="HelveticaNeueLT Pro 35 Th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37234" y="1238248"/>
            <a:ext cx="174599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100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arenales</a:t>
            </a:r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02C61-30FE-4C06-9741-89B500132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7" y="1817884"/>
            <a:ext cx="8926559" cy="5725863"/>
          </a:xfrm>
          <a:prstGeom prst="rect">
            <a:avLst/>
          </a:prstGeom>
        </p:spPr>
      </p:pic>
      <p:pic>
        <p:nvPicPr>
          <p:cNvPr id="11" name="Picture 10" descr="logo_SST_PMS_160rhc">
            <a:extLst>
              <a:ext uri="{FF2B5EF4-FFF2-40B4-BE49-F238E27FC236}">
                <a16:creationId xmlns:a16="http://schemas.microsoft.com/office/drawing/2014/main" id="{48252DF9-B171-4456-A5D8-6C53FE0515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150485"/>
            <a:ext cx="781050" cy="659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FC5861-9770-4C85-9830-B4AD1DC252A4}"/>
              </a:ext>
            </a:extLst>
          </p:cNvPr>
          <p:cNvGrpSpPr/>
          <p:nvPr/>
        </p:nvGrpSpPr>
        <p:grpSpPr>
          <a:xfrm>
            <a:off x="8991318" y="0"/>
            <a:ext cx="1019620" cy="929449"/>
            <a:chOff x="9004771" y="8"/>
            <a:chExt cx="1019620" cy="929449"/>
          </a:xfrm>
        </p:grpSpPr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9C255857-E15C-4193-8FF2-18AB1492D1CA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text 1">
              <a:extLst>
                <a:ext uri="{FF2B5EF4-FFF2-40B4-BE49-F238E27FC236}">
                  <a16:creationId xmlns:a16="http://schemas.microsoft.com/office/drawing/2014/main" id="{A87220CB-693A-42D2-BF76-030336F3C6DC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917309"/>
      </p:ext>
    </p:extLst>
  </p:cSld>
  <p:clrMapOvr>
    <a:masterClrMapping/>
  </p:clrMapOvr>
  <p:transition spd="slow" advClick="0" advTm="6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5376" y="384567"/>
            <a:ext cx="7655942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ROBE &amp; LITTLE DIP CONSERVATION PARK  </a:t>
            </a:r>
          </a:p>
          <a:p>
            <a:r>
              <a:rPr lang="en-AU" sz="2400" spc="10" dirty="0">
                <a:latin typeface="Arial"/>
                <a:cs typeface="Arial"/>
              </a:rPr>
              <a:t>CAMPAMENTO DE 2 NOCHES PLAYA y </a:t>
            </a:r>
            <a:r>
              <a:rPr lang="en-AU" sz="2400" spc="10" dirty="0">
                <a:solidFill>
                  <a:srgbClr val="000000"/>
                </a:solidFill>
                <a:latin typeface="Arial"/>
                <a:cs typeface="Arial"/>
              </a:rPr>
              <a:t>MANEJO 4X4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141997" y="2146116"/>
            <a:ext cx="830930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Salida de Alice Springs a media mañana, almuerzo en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Erldunda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en el Stuart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Highway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(única carretera central entre el norte y sur de Australia). </a:t>
            </a:r>
          </a:p>
          <a:p>
            <a:pPr marL="0">
              <a:lnSpc>
                <a:spcPct val="100000"/>
              </a:lnSpc>
            </a:pPr>
            <a:endParaRPr lang="es-ES" sz="1600" spc="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Llegada a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Uluru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y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estadia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en hotel – Ver el atardecer en </a:t>
            </a:r>
            <a:r>
              <a:rPr lang="es-ES" sz="1600" spc="10" dirty="0" err="1">
                <a:solidFill>
                  <a:schemeClr val="bg1"/>
                </a:solidFill>
                <a:latin typeface="Arial"/>
                <a:cs typeface="Arial"/>
              </a:rPr>
              <a:t>Uluru</a:t>
            </a:r>
            <a:r>
              <a:rPr lang="es-ES" sz="1600" spc="10" dirty="0">
                <a:solidFill>
                  <a:schemeClr val="bg1"/>
                </a:solidFill>
                <a:latin typeface="Arial"/>
                <a:cs typeface="Arial"/>
              </a:rPr>
              <a:t> – centro ‘rojo’ de Australia </a:t>
            </a:r>
            <a:endParaRPr lang="es-ES" sz="1600" dirty="0">
              <a:solidFill>
                <a:schemeClr val="bg1"/>
              </a:solidFill>
              <a:latin typeface="HelveticaNeueLT Pro 35 Th"/>
              <a:cs typeface="HelveticaNeueLT Pro 35 Th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48119" y="1364369"/>
            <a:ext cx="174599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100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arenales</a:t>
            </a:r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A23F8-5AF9-4DFA-8666-E75AFEA7B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7" y="2255837"/>
            <a:ext cx="8880643" cy="4966730"/>
          </a:xfrm>
          <a:prstGeom prst="rect">
            <a:avLst/>
          </a:prstGeom>
        </p:spPr>
      </p:pic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F24B0-A28F-4A57-99DE-52F9B439BAF6}"/>
              </a:ext>
            </a:extLst>
          </p:cNvPr>
          <p:cNvGrpSpPr/>
          <p:nvPr/>
        </p:nvGrpSpPr>
        <p:grpSpPr>
          <a:xfrm>
            <a:off x="9018224" y="19282"/>
            <a:ext cx="1019620" cy="929449"/>
            <a:chOff x="9004771" y="8"/>
            <a:chExt cx="1019620" cy="929449"/>
          </a:xfrm>
        </p:grpSpPr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08E4D2A4-C1B9-47DE-936A-A2F6F62774F9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text 1">
              <a:extLst>
                <a:ext uri="{FF2B5EF4-FFF2-40B4-BE49-F238E27FC236}">
                  <a16:creationId xmlns:a16="http://schemas.microsoft.com/office/drawing/2014/main" id="{E9FF921F-E318-49DC-9FD1-575DFA7D1BAE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233185"/>
      </p:ext>
    </p:extLst>
  </p:cSld>
  <p:clrMapOvr>
    <a:masterClrMapping/>
  </p:clrMapOvr>
  <p:transition spd="slow" advClick="0" advTm="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5376" y="384567"/>
            <a:ext cx="6634380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ROBE &amp; LITTLE DIP CONSERVATION PARK  </a:t>
            </a:r>
          </a:p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CAMPAMENTO DE 2 NOCHES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48119" y="1364369"/>
            <a:ext cx="174599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arenales</a:t>
            </a:r>
            <a:endParaRPr sz="1400" dirty="0">
              <a:solidFill>
                <a:srgbClr val="FF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213D7-A8B0-40F7-836D-CD61CF004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7" y="1364369"/>
            <a:ext cx="4370985" cy="2913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FE3CC-8F6F-4B3B-A9A0-80A0F8F13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7" y="4331715"/>
            <a:ext cx="8180680" cy="28721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0CAE95-35A2-4C3E-BCB0-75DCDF33ADC5}"/>
              </a:ext>
            </a:extLst>
          </p:cNvPr>
          <p:cNvSpPr txBox="1"/>
          <p:nvPr/>
        </p:nvSpPr>
        <p:spPr>
          <a:xfrm>
            <a:off x="1510785" y="4382324"/>
            <a:ext cx="469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Canning Stock </a:t>
            </a:r>
            <a:r>
              <a:rPr lang="en-US" dirty="0" err="1">
                <a:solidFill>
                  <a:schemeClr val="bg1"/>
                </a:solidFill>
              </a:rPr>
              <a:t>Ruta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Campamento</a:t>
            </a:r>
            <a:r>
              <a:rPr lang="en-US" dirty="0">
                <a:solidFill>
                  <a:schemeClr val="bg1"/>
                </a:solidFill>
              </a:rPr>
              <a:t> de Spirit Safaris 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D81FD6-408A-436E-AECA-4FDBE4E993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7907" r="8018"/>
          <a:stretch/>
        </p:blipFill>
        <p:spPr>
          <a:xfrm>
            <a:off x="5611552" y="1364369"/>
            <a:ext cx="3712875" cy="28769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2FA0AC-35D0-44D1-A2A8-C4CA04E257D4}"/>
              </a:ext>
            </a:extLst>
          </p:cNvPr>
          <p:cNvGrpSpPr/>
          <p:nvPr/>
        </p:nvGrpSpPr>
        <p:grpSpPr>
          <a:xfrm>
            <a:off x="9004771" y="7897"/>
            <a:ext cx="1019620" cy="929449"/>
            <a:chOff x="9004771" y="8"/>
            <a:chExt cx="1019620" cy="929449"/>
          </a:xfrm>
        </p:grpSpPr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48CF8844-89BD-4F34-9FB7-0D2C006C1194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text 1">
              <a:extLst>
                <a:ext uri="{FF2B5EF4-FFF2-40B4-BE49-F238E27FC236}">
                  <a16:creationId xmlns:a16="http://schemas.microsoft.com/office/drawing/2014/main" id="{51A24B49-0DA4-4B36-A8C5-DCDA82157EB0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57281"/>
      </p:ext>
    </p:extLst>
  </p:cSld>
  <p:clrMapOvr>
    <a:masterClrMapping/>
  </p:clrMapOvr>
  <p:transition spd="slow" advClick="0"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533506" y="1190374"/>
            <a:ext cx="3202800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Camping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Campfire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96D8F-05DD-40CC-AB54-5AE5A5099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06" y="1646238"/>
            <a:ext cx="8793285" cy="49462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97C6BC-98FA-491D-BA82-45C8376D0B43}"/>
              </a:ext>
            </a:extLst>
          </p:cNvPr>
          <p:cNvSpPr/>
          <p:nvPr/>
        </p:nvSpPr>
        <p:spPr>
          <a:xfrm>
            <a:off x="1429850" y="334122"/>
            <a:ext cx="6735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ROBE &amp; LITTLE DIP CONSERVATION PARK  </a:t>
            </a:r>
          </a:p>
          <a:p>
            <a:r>
              <a:rPr lang="en-AU" sz="2400" spc="10" dirty="0">
                <a:latin typeface="Arial"/>
                <a:cs typeface="Arial"/>
              </a:rPr>
              <a:t>CAMPAMENTO DE 2 NOCHES</a:t>
            </a:r>
            <a:endParaRPr lang="en-AU" sz="24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FFE53D-3084-499A-8D96-93D5EBE292D7}"/>
              </a:ext>
            </a:extLst>
          </p:cNvPr>
          <p:cNvGrpSpPr/>
          <p:nvPr/>
        </p:nvGrpSpPr>
        <p:grpSpPr>
          <a:xfrm>
            <a:off x="9004771" y="43575"/>
            <a:ext cx="1019620" cy="929449"/>
            <a:chOff x="9004771" y="8"/>
            <a:chExt cx="1019620" cy="929449"/>
          </a:xfrm>
        </p:grpSpPr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74325A77-2C95-4E49-8966-1CBFEDEEDD23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text 1">
              <a:extLst>
                <a:ext uri="{FF2B5EF4-FFF2-40B4-BE49-F238E27FC236}">
                  <a16:creationId xmlns:a16="http://schemas.microsoft.com/office/drawing/2014/main" id="{5E1B0F8B-FAA7-472F-A201-8D6D5556A9DC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526499"/>
      </p:ext>
    </p:extLst>
  </p:cSld>
  <p:clrMapOvr>
    <a:masterClrMapping/>
  </p:clrMapOvr>
  <p:transition spd="slow" advClick="0"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5376" y="384567"/>
            <a:ext cx="6634380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ROBE &amp; LITTLE DIP CONSERVATION PARK  </a:t>
            </a:r>
          </a:p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CAMPAMENTO DE 2 NOCHES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48119" y="1364369"/>
            <a:ext cx="174599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arenales</a:t>
            </a:r>
            <a:endParaRPr sz="1400" dirty="0">
              <a:solidFill>
                <a:srgbClr val="FF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2D055-4777-4B05-A8A3-DD8E2D57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9" t="30808"/>
          <a:stretch/>
        </p:blipFill>
        <p:spPr>
          <a:xfrm>
            <a:off x="1154906" y="4237037"/>
            <a:ext cx="8523242" cy="3558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BF6A5-3CDC-4B00-A044-5B3A2203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90" y="1400781"/>
            <a:ext cx="3680075" cy="2760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01A06A-8434-444C-899A-C82C1A1D0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6" y="1400781"/>
            <a:ext cx="4255087" cy="2760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2AA41F-EC86-4AFB-8313-387CBAC76FCD}"/>
              </a:ext>
            </a:extLst>
          </p:cNvPr>
          <p:cNvSpPr txBox="1"/>
          <p:nvPr/>
        </p:nvSpPr>
        <p:spPr>
          <a:xfrm>
            <a:off x="1335376" y="4389437"/>
            <a:ext cx="309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Grandes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deliciosas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tipicas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comidas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saludables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F34F18-CB62-4008-951C-709564146A00}"/>
              </a:ext>
            </a:extLst>
          </p:cNvPr>
          <p:cNvGrpSpPr/>
          <p:nvPr/>
        </p:nvGrpSpPr>
        <p:grpSpPr>
          <a:xfrm>
            <a:off x="9004771" y="0"/>
            <a:ext cx="1019620" cy="929449"/>
            <a:chOff x="9004771" y="8"/>
            <a:chExt cx="1019620" cy="929449"/>
          </a:xfrm>
        </p:grpSpPr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61A0E75B-510A-4800-9CF9-49D69A4BCC82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text 1">
              <a:extLst>
                <a:ext uri="{FF2B5EF4-FFF2-40B4-BE49-F238E27FC236}">
                  <a16:creationId xmlns:a16="http://schemas.microsoft.com/office/drawing/2014/main" id="{DF00B92A-A72C-471B-A53D-04B3626642F6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051114"/>
      </p:ext>
    </p:extLst>
  </p:cSld>
  <p:clrMapOvr>
    <a:masterClrMapping/>
  </p:clrMapOvr>
  <p:transition spd="slow" advClick="0" advTm="6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5376" y="384566"/>
            <a:ext cx="561073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Deliciosa comida abundante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48119" y="1364369"/>
            <a:ext cx="1745991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 KMS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arenales</a:t>
            </a:r>
            <a:endParaRPr sz="1400" dirty="0">
              <a:solidFill>
                <a:srgbClr val="FF0000"/>
              </a:solidFill>
              <a:latin typeface="HelveticaNeueLT Pro 35 Th"/>
              <a:cs typeface="HelveticaNeueLT Pro 35 Th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F05C80-40DF-4610-BAA5-ECCE69023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2" y="1407195"/>
            <a:ext cx="4866199" cy="2737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764065-D972-4083-938B-406225DC9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45" y="1341437"/>
            <a:ext cx="4866198" cy="2737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32FEAC-7E53-41FA-91AB-6E0F0CDBA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6" y="4160837"/>
            <a:ext cx="5033154" cy="2831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30BAC-702C-40D0-960B-7DE8929CD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7713" r="4388" b="546"/>
          <a:stretch/>
        </p:blipFill>
        <p:spPr>
          <a:xfrm>
            <a:off x="5388430" y="4144433"/>
            <a:ext cx="4986676" cy="28592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8BCE7CA-84D9-471E-8C79-423DD7E72433}"/>
              </a:ext>
            </a:extLst>
          </p:cNvPr>
          <p:cNvGrpSpPr/>
          <p:nvPr/>
        </p:nvGrpSpPr>
        <p:grpSpPr>
          <a:xfrm>
            <a:off x="9004771" y="7897"/>
            <a:ext cx="1019620" cy="929449"/>
            <a:chOff x="9004771" y="8"/>
            <a:chExt cx="1019620" cy="929449"/>
          </a:xfrm>
        </p:grpSpPr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A439ED89-833C-44B9-A996-51628501145C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text 1">
              <a:extLst>
                <a:ext uri="{FF2B5EF4-FFF2-40B4-BE49-F238E27FC236}">
                  <a16:creationId xmlns:a16="http://schemas.microsoft.com/office/drawing/2014/main" id="{6D58AE90-10CB-4E41-95B2-CE119A278CCD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840809"/>
      </p:ext>
    </p:extLst>
  </p:cSld>
  <p:clrMapOvr>
    <a:masterClrMapping/>
  </p:clrMapOvr>
  <p:transition spd="slow" advClick="0"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3427" y="317101"/>
            <a:ext cx="568424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Fotos de los accesorios de campamento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CACF09-05A1-4D50-9FB1-7D0434104B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23069" b="18050"/>
          <a:stretch/>
        </p:blipFill>
        <p:spPr>
          <a:xfrm>
            <a:off x="1488054" y="4313237"/>
            <a:ext cx="8051802" cy="266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6D11F1-CE2F-465E-8B77-8CDEDDCC9F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24088" r="8403" b="14721"/>
          <a:stretch/>
        </p:blipFill>
        <p:spPr>
          <a:xfrm>
            <a:off x="1510785" y="1820952"/>
            <a:ext cx="4292321" cy="2405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2BC7AA-8C17-4C3A-9C81-2662F599D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662" r="39864" b="12051"/>
          <a:stretch/>
        </p:blipFill>
        <p:spPr>
          <a:xfrm>
            <a:off x="5820965" y="1837492"/>
            <a:ext cx="3761476" cy="238884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FF3ECA9-5120-4874-92A3-3E1A0E0B074F}"/>
              </a:ext>
            </a:extLst>
          </p:cNvPr>
          <p:cNvSpPr/>
          <p:nvPr/>
        </p:nvSpPr>
        <p:spPr>
          <a:xfrm>
            <a:off x="1231106" y="824546"/>
            <a:ext cx="7773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Tents proposed are either Coleman Instant Up for twin share or single smaller tents as in photos</a:t>
            </a:r>
            <a:endParaRPr lang="en-A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B4D054-DAEC-4D89-A2DA-D241319EF853}"/>
              </a:ext>
            </a:extLst>
          </p:cNvPr>
          <p:cNvGrpSpPr/>
          <p:nvPr/>
        </p:nvGrpSpPr>
        <p:grpSpPr>
          <a:xfrm>
            <a:off x="8978699" y="19282"/>
            <a:ext cx="1019620" cy="929449"/>
            <a:chOff x="9004771" y="8"/>
            <a:chExt cx="1019620" cy="929449"/>
          </a:xfrm>
        </p:grpSpPr>
        <p:sp>
          <p:nvSpPr>
            <p:cNvPr id="34" name="object 21">
              <a:extLst>
                <a:ext uri="{FF2B5EF4-FFF2-40B4-BE49-F238E27FC236}">
                  <a16:creationId xmlns:a16="http://schemas.microsoft.com/office/drawing/2014/main" id="{DAF94BE5-8FAA-44E9-BB33-943962684414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text 1">
              <a:extLst>
                <a:ext uri="{FF2B5EF4-FFF2-40B4-BE49-F238E27FC236}">
                  <a16:creationId xmlns:a16="http://schemas.microsoft.com/office/drawing/2014/main" id="{1C37BA7C-0974-46DD-A1E1-4B0D92E6F78B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92988"/>
      </p:ext>
    </p:extLst>
  </p:cSld>
  <p:clrMapOvr>
    <a:masterClrMapping/>
  </p:clrMapOvr>
  <p:transition spd="slow" advClick="0"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35376" y="384425"/>
            <a:ext cx="568424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Fotos de los accesorios de campamento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FCF29F-7C49-440F-9C7D-81EA1DE34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12" y="1618809"/>
            <a:ext cx="4292321" cy="286154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FF3ECA9-5120-4874-92A3-3E1A0E0B074F}"/>
              </a:ext>
            </a:extLst>
          </p:cNvPr>
          <p:cNvSpPr/>
          <p:nvPr/>
        </p:nvSpPr>
        <p:spPr>
          <a:xfrm>
            <a:off x="1335376" y="948731"/>
            <a:ext cx="7861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Tents proposed are either Coleman Instant Up for twin share or single smaller tents as in photos</a:t>
            </a:r>
            <a:endParaRPr lang="en-A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9B27E-2871-4246-B52C-AC2AF8966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r="16597" b="15177"/>
          <a:stretch/>
        </p:blipFill>
        <p:spPr>
          <a:xfrm>
            <a:off x="5618105" y="1614336"/>
            <a:ext cx="4071201" cy="2851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C7ADC9-D65D-45D5-9F67-4491CECA2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1" b="4031"/>
          <a:stretch/>
        </p:blipFill>
        <p:spPr>
          <a:xfrm>
            <a:off x="1423778" y="4698119"/>
            <a:ext cx="8237461" cy="28615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96E3DA-6102-43A2-95C7-2A8800F41FBE}"/>
              </a:ext>
            </a:extLst>
          </p:cNvPr>
          <p:cNvGrpSpPr/>
          <p:nvPr/>
        </p:nvGrpSpPr>
        <p:grpSpPr>
          <a:xfrm>
            <a:off x="9004771" y="23755"/>
            <a:ext cx="1019620" cy="929449"/>
            <a:chOff x="9004771" y="8"/>
            <a:chExt cx="1019620" cy="929449"/>
          </a:xfrm>
        </p:grpSpPr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5584BED3-9804-4FAB-AF7A-3B68318D174C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text 1">
              <a:extLst>
                <a:ext uri="{FF2B5EF4-FFF2-40B4-BE49-F238E27FC236}">
                  <a16:creationId xmlns:a16="http://schemas.microsoft.com/office/drawing/2014/main" id="{FE8A309C-88BF-4F3B-AB09-B48968ACE794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293492"/>
      </p:ext>
    </p:extLst>
  </p:cSld>
  <p:clrMapOvr>
    <a:masterClrMapping/>
  </p:clrMapOvr>
  <p:transition spd="slow" advClick="0"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8009999" y="1043955"/>
            <a:ext cx="2471684" cy="3745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MADRID / LIMA</a:t>
            </a:r>
            <a:endParaRPr sz="2400">
              <a:latin typeface="HelveticaNeueLT Pro 55 Roman"/>
              <a:cs typeface="HelveticaNeueLT Pro 55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EC949-E0ED-4754-8D70-ED035221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" t="-8257" r="1045" b="19252"/>
          <a:stretch/>
        </p:blipFill>
        <p:spPr>
          <a:xfrm>
            <a:off x="1764507" y="1594478"/>
            <a:ext cx="8207572" cy="5538160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E463F5AE-8294-4664-945F-03A00FAD4A62}"/>
              </a:ext>
            </a:extLst>
          </p:cNvPr>
          <p:cNvSpPr txBox="1"/>
          <p:nvPr/>
        </p:nvSpPr>
        <p:spPr>
          <a:xfrm>
            <a:off x="4279106" y="582003"/>
            <a:ext cx="327621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 err="1">
                <a:latin typeface="Arial"/>
                <a:cs typeface="Arial"/>
              </a:rPr>
              <a:t>Vuelo</a:t>
            </a:r>
            <a:r>
              <a:rPr lang="en-AU" sz="2400" spc="10" dirty="0">
                <a:latin typeface="Arial"/>
                <a:cs typeface="Arial"/>
              </a:rPr>
              <a:t> LIMA a SYDNEY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9298154" y="189882"/>
            <a:ext cx="82875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069306" y="1163590"/>
            <a:ext cx="5237011" cy="6463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s-ES" sz="1400" spc="10" dirty="0">
                <a:solidFill>
                  <a:srgbClr val="000000"/>
                </a:solidFill>
                <a:latin typeface="Arial"/>
                <a:cs typeface="Arial"/>
              </a:rPr>
              <a:t>Salida el Lima el 8 de Setiembre 2019 a las 03:01 (</a:t>
            </a:r>
            <a:r>
              <a:rPr lang="es-ES" sz="1400" spc="10" dirty="0" err="1">
                <a:solidFill>
                  <a:srgbClr val="000000"/>
                </a:solidFill>
                <a:latin typeface="Arial"/>
                <a:cs typeface="Arial"/>
              </a:rPr>
              <a:t>via</a:t>
            </a:r>
            <a:r>
              <a:rPr lang="es-ES" sz="1400" spc="10" dirty="0">
                <a:solidFill>
                  <a:srgbClr val="000000"/>
                </a:solidFill>
                <a:latin typeface="Arial"/>
                <a:cs typeface="Arial"/>
              </a:rPr>
              <a:t> Santiago) </a:t>
            </a:r>
          </a:p>
          <a:p>
            <a:r>
              <a:rPr lang="es-ES" sz="1400" spc="10" dirty="0">
                <a:solidFill>
                  <a:srgbClr val="000000"/>
                </a:solidFill>
                <a:latin typeface="Arial"/>
                <a:cs typeface="Arial"/>
              </a:rPr>
              <a:t>Llegada a </a:t>
            </a:r>
            <a:r>
              <a:rPr lang="es-ES" sz="1400" spc="10" dirty="0" err="1">
                <a:solidFill>
                  <a:srgbClr val="000000"/>
                </a:solidFill>
                <a:latin typeface="Arial"/>
                <a:cs typeface="Arial"/>
              </a:rPr>
              <a:t>Sydney</a:t>
            </a:r>
            <a:r>
              <a:rPr lang="es-ES" sz="1400" spc="10" dirty="0">
                <a:solidFill>
                  <a:srgbClr val="000000"/>
                </a:solidFill>
                <a:latin typeface="Arial"/>
                <a:cs typeface="Arial"/>
              </a:rPr>
              <a:t> el 8 de Setiembre 2019 a las 16:50 pm</a:t>
            </a:r>
            <a:endParaRPr lang="es-ES"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  <a:p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sp>
        <p:nvSpPr>
          <p:cNvPr id="8" name="object 26"/>
          <p:cNvSpPr/>
          <p:nvPr/>
        </p:nvSpPr>
        <p:spPr>
          <a:xfrm>
            <a:off x="9004771" y="8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57084" y="231927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2023A76F-DC92-4A8B-A047-BEB3C49E48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8" y="384190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863869"/>
      </p:ext>
    </p:extLst>
  </p:cSld>
  <p:clrMapOvr>
    <a:masterClrMapping/>
  </p:clrMapOvr>
  <p:transition spd="slow" advClick="0" advTm="6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F64BC989-C3AA-4149-94F4-E53429354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8" y="288966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0D22E-7B27-422B-839F-075D6E73F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1474" r="19461" b="12930"/>
          <a:stretch/>
        </p:blipFill>
        <p:spPr>
          <a:xfrm>
            <a:off x="5498306" y="2357663"/>
            <a:ext cx="4605325" cy="2749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1C56A9-4639-4243-9170-AC137B6050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t="18319" b="9048"/>
          <a:stretch/>
        </p:blipFill>
        <p:spPr>
          <a:xfrm>
            <a:off x="388297" y="3017837"/>
            <a:ext cx="5027530" cy="2101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87AA93-5C1D-4B67-9786-49667D364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30548"/>
          <a:stretch/>
        </p:blipFill>
        <p:spPr>
          <a:xfrm>
            <a:off x="388297" y="1240823"/>
            <a:ext cx="5027530" cy="16475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02C585-23F6-4836-8AA5-12ED826BA4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13950" r="-2104" b="23967"/>
          <a:stretch/>
        </p:blipFill>
        <p:spPr>
          <a:xfrm>
            <a:off x="392906" y="5349315"/>
            <a:ext cx="5105400" cy="1782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C0F07A-164F-4F99-8A63-AEDB8D5288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b="26105"/>
          <a:stretch/>
        </p:blipFill>
        <p:spPr>
          <a:xfrm>
            <a:off x="5422106" y="5337446"/>
            <a:ext cx="4681525" cy="17915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E40973-4E1A-4F75-AD26-E344E576CDF0}"/>
              </a:ext>
            </a:extLst>
          </p:cNvPr>
          <p:cNvSpPr txBox="1"/>
          <p:nvPr/>
        </p:nvSpPr>
        <p:spPr>
          <a:xfrm>
            <a:off x="5422106" y="1125868"/>
            <a:ext cx="4672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Tipo por usar depende del numero – Proveemos toda clase </a:t>
            </a:r>
            <a:r>
              <a:rPr lang="es-ES" sz="1400" dirty="0" err="1"/>
              <a:t>the</a:t>
            </a:r>
            <a:r>
              <a:rPr lang="es-ES" sz="1400" dirty="0"/>
              <a:t> equipo incluyendo clientes hasta de tercera edad. </a:t>
            </a:r>
            <a:r>
              <a:rPr lang="en-AU" sz="1400" dirty="0"/>
              <a:t>Your tour is camping on sandy beaches, so nice soft ground.</a:t>
            </a:r>
          </a:p>
          <a:p>
            <a:r>
              <a:rPr lang="en-AU" sz="1400" dirty="0"/>
              <a:t>Additional Sleeping gear will likely be purchased when final numbers known.</a:t>
            </a:r>
            <a:endParaRPr lang="en-A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7D73E-5A8D-4853-A9E7-D099A9BFA6F4}"/>
              </a:ext>
            </a:extLst>
          </p:cNvPr>
          <p:cNvSpPr/>
          <p:nvPr/>
        </p:nvSpPr>
        <p:spPr>
          <a:xfrm>
            <a:off x="1458523" y="312939"/>
            <a:ext cx="7231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Fotos de los accesorios de campamento (carpas, colchones, </a:t>
            </a:r>
            <a:r>
              <a:rPr lang="es-E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r>
              <a:rPr lang="es-E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B836FB-1D03-433F-A790-1EAAB7D21A88}"/>
              </a:ext>
            </a:extLst>
          </p:cNvPr>
          <p:cNvSpPr txBox="1"/>
          <p:nvPr/>
        </p:nvSpPr>
        <p:spPr>
          <a:xfrm>
            <a:off x="4495367" y="4291174"/>
            <a:ext cx="551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</a:rPr>
              <a:t>&lt; 1</a:t>
            </a:r>
            <a:r>
              <a:rPr lang="en-AU" baseline="30000" dirty="0">
                <a:solidFill>
                  <a:srgbClr val="00B050"/>
                </a:solidFill>
              </a:rPr>
              <a:t>st</a:t>
            </a:r>
            <a:r>
              <a:rPr lang="en-AU" dirty="0">
                <a:solidFill>
                  <a:srgbClr val="00B050"/>
                </a:solidFill>
              </a:rPr>
              <a:t> type is Australian Swag is widely used waterproof cover with inner sleeping bag  best for star viewing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054BB6-D69D-4611-A2C2-529EA1404339}"/>
              </a:ext>
            </a:extLst>
          </p:cNvPr>
          <p:cNvGrpSpPr/>
          <p:nvPr/>
        </p:nvGrpSpPr>
        <p:grpSpPr>
          <a:xfrm>
            <a:off x="9003267" y="192563"/>
            <a:ext cx="1019620" cy="929449"/>
            <a:chOff x="9004771" y="8"/>
            <a:chExt cx="1019620" cy="929449"/>
          </a:xfrm>
        </p:grpSpPr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3A6A1B1A-6B7B-42E6-A440-2CC8C10C75BC}"/>
                </a:ext>
              </a:extLst>
            </p:cNvPr>
            <p:cNvSpPr/>
            <p:nvPr/>
          </p:nvSpPr>
          <p:spPr>
            <a:xfrm>
              <a:off x="9004771" y="8"/>
              <a:ext cx="1019620" cy="929449"/>
            </a:xfrm>
            <a:custGeom>
              <a:avLst/>
              <a:gdLst/>
              <a:ahLst/>
              <a:cxnLst/>
              <a:rect l="l" t="t" r="r" b="b"/>
              <a:pathLst>
                <a:path w="1019620" h="929449">
                  <a:moveTo>
                    <a:pt x="0" y="0"/>
                  </a:moveTo>
                  <a:lnTo>
                    <a:pt x="0" y="702272"/>
                  </a:lnTo>
                  <a:lnTo>
                    <a:pt x="505727" y="929450"/>
                  </a:lnTo>
                  <a:lnTo>
                    <a:pt x="1019620" y="697357"/>
                  </a:lnTo>
                  <a:lnTo>
                    <a:pt x="101962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text 1">
              <a:extLst>
                <a:ext uri="{FF2B5EF4-FFF2-40B4-BE49-F238E27FC236}">
                  <a16:creationId xmlns:a16="http://schemas.microsoft.com/office/drawing/2014/main" id="{993323A7-0510-4BE9-8CB4-9E405ABE5446}"/>
                </a:ext>
              </a:extLst>
            </p:cNvPr>
            <p:cNvSpPr txBox="1"/>
            <p:nvPr/>
          </p:nvSpPr>
          <p:spPr>
            <a:xfrm>
              <a:off x="9005522" y="280066"/>
              <a:ext cx="1018869" cy="3693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0">
                <a:lnSpc>
                  <a:spcPct val="100000"/>
                </a:lnSpc>
              </a:pPr>
              <a:r>
                <a:rPr sz="2400" spc="10" dirty="0">
                  <a:solidFill>
                    <a:srgbClr val="FFFFFF"/>
                  </a:solidFill>
                  <a:latin typeface="Arial"/>
                  <a:cs typeface="Arial"/>
                </a:rPr>
                <a:t>Día </a:t>
              </a:r>
              <a:r>
                <a:rPr lang="en-US" sz="2400" spc="10" dirty="0">
                  <a:solidFill>
                    <a:srgbClr val="FFFFFF"/>
                  </a:solidFill>
                  <a:latin typeface="Arial"/>
                  <a:cs typeface="Arial"/>
                </a:rPr>
                <a:t>6-7</a:t>
              </a:r>
              <a:endParaRPr sz="2400" dirty="0">
                <a:latin typeface="HelveticaNeueLT Pro 55 Roman"/>
                <a:cs typeface="HelveticaNeueLT Pro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689454"/>
      </p:ext>
    </p:extLst>
  </p:cSld>
  <p:clrMapOvr>
    <a:masterClrMapping/>
  </p:clrMapOvr>
  <p:transition spd="slow" advClick="0" advTm="6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345296" y="962096"/>
            <a:ext cx="896129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MANEJO EN LA COSTA SUR &amp; VISTAS DE los 12 APOST0LES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196399" y="28795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36658" y="5532437"/>
            <a:ext cx="8673001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</a:rPr>
              <a:t>Amanecer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temprano</a:t>
            </a:r>
            <a:r>
              <a:rPr lang="en-AU" sz="1600" dirty="0">
                <a:solidFill>
                  <a:schemeClr val="bg1"/>
                </a:solidFill>
              </a:rPr>
              <a:t> para </a:t>
            </a:r>
            <a:r>
              <a:rPr lang="en-AU" sz="1600" dirty="0" err="1">
                <a:solidFill>
                  <a:schemeClr val="bg1"/>
                </a:solidFill>
              </a:rPr>
              <a:t>ver</a:t>
            </a:r>
            <a:r>
              <a:rPr lang="en-AU" sz="1600" dirty="0">
                <a:solidFill>
                  <a:schemeClr val="bg1"/>
                </a:solidFill>
              </a:rPr>
              <a:t> la </a:t>
            </a:r>
            <a:r>
              <a:rPr lang="en-AU" sz="1600" dirty="0" err="1">
                <a:solidFill>
                  <a:schemeClr val="bg1"/>
                </a:solidFill>
              </a:rPr>
              <a:t>salida</a:t>
            </a:r>
            <a:r>
              <a:rPr lang="en-AU" sz="1600" dirty="0">
                <a:solidFill>
                  <a:schemeClr val="bg1"/>
                </a:solidFill>
              </a:rPr>
              <a:t> del Sol  </a:t>
            </a:r>
            <a:r>
              <a:rPr lang="en-AU" sz="1600" dirty="0" err="1">
                <a:solidFill>
                  <a:schemeClr val="bg1"/>
                </a:solidFill>
              </a:rPr>
              <a:t>en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b="1" dirty="0">
                <a:solidFill>
                  <a:schemeClr val="bg1"/>
                </a:solidFill>
              </a:rPr>
              <a:t>Uluru </a:t>
            </a:r>
            <a:r>
              <a:rPr lang="en-AU" sz="1600" dirty="0">
                <a:solidFill>
                  <a:schemeClr val="bg1"/>
                </a:solidFill>
              </a:rPr>
              <a:t>y </a:t>
            </a:r>
            <a:r>
              <a:rPr lang="en-AU" sz="1600" dirty="0" err="1">
                <a:solidFill>
                  <a:schemeClr val="bg1"/>
                </a:solidFill>
              </a:rPr>
              <a:t>desayuno</a:t>
            </a:r>
            <a:r>
              <a:rPr lang="en-AU" sz="1600" dirty="0">
                <a:solidFill>
                  <a:schemeClr val="bg1"/>
                </a:solidFill>
              </a:rPr>
              <a:t>. </a:t>
            </a:r>
            <a:r>
              <a:rPr lang="en-AU" sz="1600" dirty="0" err="1">
                <a:solidFill>
                  <a:schemeClr val="bg1"/>
                </a:solidFill>
              </a:rPr>
              <a:t>Oportunidad</a:t>
            </a:r>
            <a:r>
              <a:rPr lang="en-AU" sz="1600" dirty="0">
                <a:solidFill>
                  <a:schemeClr val="bg1"/>
                </a:solidFill>
              </a:rPr>
              <a:t> de </a:t>
            </a:r>
            <a:r>
              <a:rPr lang="en-AU" sz="1600" dirty="0" err="1">
                <a:solidFill>
                  <a:schemeClr val="bg1"/>
                </a:solidFill>
              </a:rPr>
              <a:t>pasar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teimpo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solemne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en</a:t>
            </a:r>
            <a:r>
              <a:rPr lang="en-AU" sz="1600" dirty="0">
                <a:solidFill>
                  <a:schemeClr val="bg1"/>
                </a:solidFill>
              </a:rPr>
              <a:t> las </a:t>
            </a:r>
            <a:r>
              <a:rPr lang="en-AU" sz="1600" dirty="0" err="1">
                <a:solidFill>
                  <a:schemeClr val="bg1"/>
                </a:solidFill>
              </a:rPr>
              <a:t>lagunas</a:t>
            </a:r>
            <a:r>
              <a:rPr lang="en-AU" sz="1600" dirty="0">
                <a:solidFill>
                  <a:schemeClr val="bg1"/>
                </a:solidFill>
              </a:rPr>
              <a:t> y </a:t>
            </a:r>
            <a:r>
              <a:rPr lang="en-AU" sz="1600" dirty="0" err="1">
                <a:solidFill>
                  <a:schemeClr val="bg1"/>
                </a:solidFill>
              </a:rPr>
              <a:t>canones</a:t>
            </a:r>
            <a:r>
              <a:rPr lang="en-AU" sz="1600" dirty="0">
                <a:solidFill>
                  <a:schemeClr val="bg1"/>
                </a:solidFill>
              </a:rPr>
              <a:t> del </a:t>
            </a:r>
            <a:r>
              <a:rPr lang="en-AU" sz="1600" dirty="0" err="1">
                <a:solidFill>
                  <a:schemeClr val="bg1"/>
                </a:solidFill>
              </a:rPr>
              <a:t>centro</a:t>
            </a:r>
            <a:r>
              <a:rPr lang="en-AU" sz="1600" dirty="0">
                <a:solidFill>
                  <a:schemeClr val="bg1"/>
                </a:solidFill>
              </a:rPr>
              <a:t> de Australia.</a:t>
            </a:r>
          </a:p>
          <a:p>
            <a:r>
              <a:rPr lang="en-AU" sz="1600" dirty="0" err="1">
                <a:solidFill>
                  <a:schemeClr val="bg1"/>
                </a:solidFill>
              </a:rPr>
              <a:t>Tiempo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libre</a:t>
            </a:r>
            <a:r>
              <a:rPr lang="en-AU" sz="1600" dirty="0">
                <a:solidFill>
                  <a:schemeClr val="bg1"/>
                </a:solidFill>
              </a:rPr>
              <a:t> de 10 am para </a:t>
            </a:r>
            <a:r>
              <a:rPr lang="en-AU" sz="1600" dirty="0" err="1">
                <a:solidFill>
                  <a:schemeClr val="bg1"/>
                </a:solidFill>
              </a:rPr>
              <a:t>introduccion</a:t>
            </a:r>
            <a:r>
              <a:rPr lang="en-AU" sz="1600" dirty="0">
                <a:solidFill>
                  <a:schemeClr val="bg1"/>
                </a:solidFill>
              </a:rPr>
              <a:t> “welcome to country” del area, </a:t>
            </a:r>
            <a:r>
              <a:rPr lang="en-AU" sz="1600" dirty="0" err="1">
                <a:solidFill>
                  <a:schemeClr val="bg1"/>
                </a:solidFill>
              </a:rPr>
              <a:t>cultura</a:t>
            </a:r>
            <a:r>
              <a:rPr lang="en-AU" sz="1600" dirty="0">
                <a:solidFill>
                  <a:schemeClr val="bg1"/>
                </a:solidFill>
              </a:rPr>
              <a:t> y </a:t>
            </a:r>
            <a:r>
              <a:rPr lang="en-AU" sz="1600" dirty="0" err="1">
                <a:solidFill>
                  <a:schemeClr val="bg1"/>
                </a:solidFill>
              </a:rPr>
              <a:t>artesania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Aborigen</a:t>
            </a:r>
            <a:r>
              <a:rPr lang="en-AU" sz="1600" dirty="0">
                <a:solidFill>
                  <a:schemeClr val="bg1"/>
                </a:solidFill>
              </a:rPr>
              <a:t>. </a:t>
            </a:r>
            <a:r>
              <a:rPr lang="en-AU" sz="1600" dirty="0" err="1">
                <a:solidFill>
                  <a:schemeClr val="bg1"/>
                </a:solidFill>
              </a:rPr>
              <a:t>Visita</a:t>
            </a:r>
            <a:r>
              <a:rPr lang="en-AU" sz="1600" dirty="0">
                <a:solidFill>
                  <a:schemeClr val="bg1"/>
                </a:solidFill>
              </a:rPr>
              <a:t> al </a:t>
            </a:r>
            <a:r>
              <a:rPr lang="en-AU" sz="1600" dirty="0" err="1">
                <a:solidFill>
                  <a:schemeClr val="bg1"/>
                </a:solidFill>
              </a:rPr>
              <a:t>Anangu</a:t>
            </a:r>
            <a:r>
              <a:rPr lang="en-AU" sz="1600" dirty="0">
                <a:solidFill>
                  <a:schemeClr val="bg1"/>
                </a:solidFill>
              </a:rPr>
              <a:t> Cultural Centre y </a:t>
            </a:r>
            <a:r>
              <a:rPr lang="en-AU" sz="1600" dirty="0" err="1">
                <a:solidFill>
                  <a:schemeClr val="bg1"/>
                </a:solidFill>
              </a:rPr>
              <a:t>caminata</a:t>
            </a:r>
            <a:r>
              <a:rPr lang="en-AU" sz="1600" dirty="0">
                <a:solidFill>
                  <a:schemeClr val="bg1"/>
                </a:solidFill>
              </a:rPr>
              <a:t> con ‘ranger’ </a:t>
            </a:r>
            <a:r>
              <a:rPr lang="en-AU" sz="1600" dirty="0" err="1">
                <a:solidFill>
                  <a:schemeClr val="bg1"/>
                </a:solidFill>
              </a:rPr>
              <a:t>guia</a:t>
            </a:r>
            <a:r>
              <a:rPr lang="en-AU" sz="1600" dirty="0">
                <a:solidFill>
                  <a:schemeClr val="bg1"/>
                </a:solidFill>
              </a:rPr>
              <a:t> de la base de Uluru y </a:t>
            </a:r>
            <a:r>
              <a:rPr lang="en-AU" sz="1600" dirty="0" err="1">
                <a:solidFill>
                  <a:schemeClr val="bg1"/>
                </a:solidFill>
              </a:rPr>
              <a:t>ver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impresiones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artisticas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aborigenes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en</a:t>
            </a:r>
            <a:r>
              <a:rPr lang="en-AU" sz="1600" dirty="0">
                <a:solidFill>
                  <a:schemeClr val="bg1"/>
                </a:solidFill>
              </a:rPr>
              <a:t> la </a:t>
            </a:r>
            <a:r>
              <a:rPr lang="en-AU" sz="1600" dirty="0" err="1">
                <a:solidFill>
                  <a:schemeClr val="bg1"/>
                </a:solidFill>
              </a:rPr>
              <a:t>roca</a:t>
            </a:r>
            <a:r>
              <a:rPr lang="en-AU" sz="1600" dirty="0">
                <a:solidFill>
                  <a:schemeClr val="bg1"/>
                </a:solidFill>
              </a:rPr>
              <a:t>. </a:t>
            </a:r>
          </a:p>
          <a:p>
            <a:r>
              <a:rPr lang="en-AU" sz="1600" dirty="0" err="1">
                <a:solidFill>
                  <a:schemeClr val="bg1"/>
                </a:solidFill>
              </a:rPr>
              <a:t>Opciones</a:t>
            </a:r>
            <a:r>
              <a:rPr lang="en-AU" sz="1600" dirty="0">
                <a:solidFill>
                  <a:schemeClr val="bg1"/>
                </a:solidFill>
              </a:rPr>
              <a:t> de </a:t>
            </a:r>
            <a:r>
              <a:rPr lang="en-AU" sz="1600" dirty="0" err="1">
                <a:solidFill>
                  <a:schemeClr val="bg1"/>
                </a:solidFill>
              </a:rPr>
              <a:t>relajamiento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en</a:t>
            </a:r>
            <a:r>
              <a:rPr lang="en-AU" sz="1600" dirty="0">
                <a:solidFill>
                  <a:schemeClr val="bg1"/>
                </a:solidFill>
              </a:rPr>
              <a:t> las </a:t>
            </a:r>
            <a:r>
              <a:rPr lang="en-AU" sz="1600" dirty="0" err="1">
                <a:solidFill>
                  <a:schemeClr val="bg1"/>
                </a:solidFill>
              </a:rPr>
              <a:t>amenidades</a:t>
            </a:r>
            <a:r>
              <a:rPr lang="en-AU" sz="1600" dirty="0">
                <a:solidFill>
                  <a:schemeClr val="bg1"/>
                </a:solidFill>
              </a:rPr>
              <a:t> del resort, </a:t>
            </a:r>
            <a:r>
              <a:rPr lang="en-AU" sz="1600" dirty="0" err="1">
                <a:solidFill>
                  <a:schemeClr val="bg1"/>
                </a:solidFill>
              </a:rPr>
              <a:t>almuerzo</a:t>
            </a:r>
            <a:r>
              <a:rPr lang="en-AU" sz="1600" dirty="0">
                <a:solidFill>
                  <a:schemeClr val="bg1"/>
                </a:solidFill>
              </a:rPr>
              <a:t> o </a:t>
            </a:r>
            <a:r>
              <a:rPr lang="en-AU" sz="1600" dirty="0" err="1">
                <a:solidFill>
                  <a:schemeClr val="bg1"/>
                </a:solidFill>
              </a:rPr>
              <a:t>tomar</a:t>
            </a:r>
            <a:r>
              <a:rPr lang="en-AU" sz="1600" dirty="0">
                <a:solidFill>
                  <a:schemeClr val="bg1"/>
                </a:solidFill>
              </a:rPr>
              <a:t> un tour </a:t>
            </a:r>
            <a:r>
              <a:rPr lang="en-AU" sz="1600" dirty="0" err="1">
                <a:solidFill>
                  <a:schemeClr val="bg1"/>
                </a:solidFill>
              </a:rPr>
              <a:t>hacia</a:t>
            </a:r>
            <a:r>
              <a:rPr lang="en-AU" sz="1600" dirty="0">
                <a:solidFill>
                  <a:schemeClr val="bg1"/>
                </a:solidFill>
              </a:rPr>
              <a:t> Kata Tjuta (Olga’s) para </a:t>
            </a:r>
            <a:r>
              <a:rPr lang="en-AU" sz="1600" dirty="0" err="1">
                <a:solidFill>
                  <a:schemeClr val="bg1"/>
                </a:solidFill>
              </a:rPr>
              <a:t>caminata</a:t>
            </a:r>
            <a:r>
              <a:rPr lang="en-AU" sz="1600" dirty="0">
                <a:solidFill>
                  <a:schemeClr val="bg1"/>
                </a:solidFill>
              </a:rPr>
              <a:t> o </a:t>
            </a:r>
            <a:r>
              <a:rPr lang="en-AU" sz="1600" dirty="0" err="1">
                <a:solidFill>
                  <a:schemeClr val="bg1"/>
                </a:solidFill>
              </a:rPr>
              <a:t>vuelos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sobre</a:t>
            </a:r>
            <a:r>
              <a:rPr lang="en-AU" sz="1600" dirty="0">
                <a:solidFill>
                  <a:schemeClr val="bg1"/>
                </a:solidFill>
              </a:rPr>
              <a:t> la area (</a:t>
            </a:r>
            <a:r>
              <a:rPr lang="en-AU" sz="1600" dirty="0" err="1">
                <a:solidFill>
                  <a:schemeClr val="bg1"/>
                </a:solidFill>
              </a:rPr>
              <a:t>costo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  <a:r>
              <a:rPr lang="en-AU" sz="1600" dirty="0" err="1">
                <a:solidFill>
                  <a:schemeClr val="bg1"/>
                </a:solidFill>
              </a:rPr>
              <a:t>adicional</a:t>
            </a:r>
            <a:r>
              <a:rPr lang="en-AU" sz="1600" dirty="0">
                <a:solidFill>
                  <a:schemeClr val="bg1"/>
                </a:solidFill>
              </a:rPr>
              <a:t>).</a:t>
            </a:r>
            <a:endParaRPr sz="1600" dirty="0">
              <a:solidFill>
                <a:schemeClr val="bg1"/>
              </a:solidFill>
              <a:latin typeface="HelveticaNeueLT Pro 35 Th"/>
              <a:cs typeface="HelveticaNeueLT Pro 35 Th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45296" y="1469369"/>
            <a:ext cx="1776127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400 </a:t>
            </a:r>
            <a:r>
              <a:rPr sz="1400" spc="10" dirty="0">
                <a:solidFill>
                  <a:srgbClr val="000000"/>
                </a:solidFill>
                <a:latin typeface="Arial"/>
                <a:cs typeface="Arial"/>
              </a:rPr>
              <a:t>KMS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carretera</a:t>
            </a:r>
            <a:endParaRPr sz="1400" spc="1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9A5FF-5574-4E40-AF92-A8E7EEE4A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43" y="1822754"/>
            <a:ext cx="8764648" cy="5343525"/>
          </a:xfrm>
          <a:prstGeom prst="rect">
            <a:avLst/>
          </a:prstGeom>
        </p:spPr>
      </p:pic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485147D9-EEBD-49AB-9431-575D042F5C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0" y="464732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758975"/>
      </p:ext>
    </p:extLst>
  </p:cSld>
  <p:clrMapOvr>
    <a:masterClrMapping/>
  </p:clrMapOvr>
  <p:transition spd="slow" advClick="0" advTm="6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8092398" y="6549136"/>
            <a:ext cx="1880027" cy="2497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Dunas de Chegaga</a:t>
            </a:r>
            <a:endParaRPr sz="1600">
              <a:latin typeface="HelveticaNeueLT Pro 35 Th"/>
              <a:cs typeface="HelveticaNeueLT Pro 35 Th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CF7AE-7321-444F-9A47-9FD4E7E2C742}"/>
              </a:ext>
            </a:extLst>
          </p:cNvPr>
          <p:cNvSpPr txBox="1"/>
          <p:nvPr/>
        </p:nvSpPr>
        <p:spPr>
          <a:xfrm>
            <a:off x="1057947" y="978869"/>
            <a:ext cx="2282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280 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carretera</a:t>
            </a:r>
            <a:endParaRPr lang="en-AU" sz="1400" spc="1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FB2993C6-A7FD-4A67-93EA-C94A162ADF08}"/>
              </a:ext>
            </a:extLst>
          </p:cNvPr>
          <p:cNvSpPr txBox="1"/>
          <p:nvPr/>
        </p:nvSpPr>
        <p:spPr>
          <a:xfrm>
            <a:off x="1005981" y="378996"/>
            <a:ext cx="737516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latin typeface="Arial"/>
                <a:cs typeface="Arial"/>
              </a:rPr>
              <a:t>12 APOSTOLES A MELBOURNE VIA BELLS BEACH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21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9072686" y="280066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9F29E-531E-49E7-8ED0-01E096126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81" y="1479123"/>
            <a:ext cx="8966444" cy="5711334"/>
          </a:xfrm>
          <a:prstGeom prst="rect">
            <a:avLst/>
          </a:prstGeom>
        </p:spPr>
      </p:pic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845BD3ED-2E35-4E26-903A-3FFA9276F9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7" y="88563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07305" y="1858065"/>
            <a:ext cx="2939825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2517" y="1945933"/>
            <a:ext cx="2804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pc="10" dirty="0" err="1">
                <a:solidFill>
                  <a:srgbClr val="000000"/>
                </a:solidFill>
                <a:latin typeface="Arial"/>
                <a:cs typeface="Arial"/>
              </a:rPr>
              <a:t>Famosa</a:t>
            </a:r>
            <a:r>
              <a:rPr lang="en-AU" spc="10" dirty="0">
                <a:solidFill>
                  <a:srgbClr val="000000"/>
                </a:solidFill>
                <a:latin typeface="Arial"/>
                <a:cs typeface="Arial"/>
              </a:rPr>
              <a:t> Playa de Surfing</a:t>
            </a:r>
          </a:p>
        </p:txBody>
      </p:sp>
    </p:spTree>
  </p:cSld>
  <p:clrMapOvr>
    <a:masterClrMapping/>
  </p:clrMapOvr>
  <p:transition spd="slow" advClick="0"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456298" y="491329"/>
            <a:ext cx="719255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MELBOURNE 2 NOCHES HOTEL – Reunion con IRONMAN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079706" y="265625"/>
            <a:ext cx="91499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 10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371773" y="1378590"/>
            <a:ext cx="3386825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AU" sz="1400" spc="10" dirty="0">
                <a:solidFill>
                  <a:srgbClr val="FF0000"/>
                </a:solidFill>
                <a:latin typeface="Arial"/>
                <a:cs typeface="Arial"/>
              </a:rPr>
              <a:t>493 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KMS </a:t>
            </a:r>
            <a:r>
              <a:rPr lang="en-US" sz="1400" spc="10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trocha</a:t>
            </a:r>
            <a:r>
              <a:rPr lang="en-US" sz="1400" spc="10" dirty="0">
                <a:solidFill>
                  <a:srgbClr val="FF0000"/>
                </a:solidFill>
                <a:latin typeface="Arial"/>
                <a:cs typeface="Arial"/>
              </a:rPr>
              <a:t> – Mt Dare a </a:t>
            </a:r>
            <a:r>
              <a:rPr lang="en-US" sz="1400" spc="10" dirty="0" err="1">
                <a:solidFill>
                  <a:srgbClr val="FF0000"/>
                </a:solidFill>
                <a:latin typeface="Arial"/>
                <a:cs typeface="Arial"/>
              </a:rPr>
              <a:t>Birdsville</a:t>
            </a:r>
            <a:endParaRPr sz="1400" spc="1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317F7-DE11-4EF3-A375-D85EF6E1D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55" y="1378590"/>
            <a:ext cx="8698035" cy="5000625"/>
          </a:xfrm>
          <a:prstGeom prst="rect">
            <a:avLst/>
          </a:prstGeom>
        </p:spPr>
      </p:pic>
      <p:pic>
        <p:nvPicPr>
          <p:cNvPr id="9" name="Picture 8" descr="logo_SST_PMS_160rhc">
            <a:extLst>
              <a:ext uri="{FF2B5EF4-FFF2-40B4-BE49-F238E27FC236}">
                <a16:creationId xmlns:a16="http://schemas.microsoft.com/office/drawing/2014/main" id="{61764AD1-1649-4AC8-B2A8-80C5E03BE7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305075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203843" y="345869"/>
            <a:ext cx="406297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MELBOURNE A EDEN NSW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057084" y="304202"/>
            <a:ext cx="89216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631D8-C6AE-4495-9931-325D3FB90D2E}"/>
              </a:ext>
            </a:extLst>
          </p:cNvPr>
          <p:cNvSpPr txBox="1"/>
          <p:nvPr/>
        </p:nvSpPr>
        <p:spPr>
          <a:xfrm>
            <a:off x="1370902" y="2791741"/>
            <a:ext cx="281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Final de la </a:t>
            </a:r>
            <a:r>
              <a:rPr lang="en-AU" dirty="0" err="1">
                <a:solidFill>
                  <a:schemeClr val="bg1"/>
                </a:solidFill>
              </a:rPr>
              <a:t>estacion</a:t>
            </a:r>
            <a:r>
              <a:rPr lang="en-AU" dirty="0">
                <a:solidFill>
                  <a:schemeClr val="bg1"/>
                </a:solidFill>
              </a:rPr>
              <a:t> de </a:t>
            </a:r>
            <a:r>
              <a:rPr lang="en-AU" dirty="0" err="1">
                <a:solidFill>
                  <a:schemeClr val="bg1"/>
                </a:solidFill>
              </a:rPr>
              <a:t>nieve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0DD1C29-6724-4664-8176-4B06D346D405}"/>
              </a:ext>
            </a:extLst>
          </p:cNvPr>
          <p:cNvSpPr txBox="1"/>
          <p:nvPr/>
        </p:nvSpPr>
        <p:spPr>
          <a:xfrm>
            <a:off x="920888" y="1278255"/>
            <a:ext cx="4492255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554 Km 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carretera</a:t>
            </a: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 y 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trocha</a:t>
            </a: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  (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dependinedo</a:t>
            </a: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 del </a:t>
            </a:r>
            <a:r>
              <a:rPr lang="en-AU" sz="1400" spc="10" dirty="0" err="1">
                <a:solidFill>
                  <a:srgbClr val="000000"/>
                </a:solidFill>
                <a:latin typeface="Arial"/>
                <a:cs typeface="Arial"/>
              </a:rPr>
              <a:t>tiempo</a:t>
            </a:r>
            <a:r>
              <a:rPr lang="en-AU" sz="1400" spc="1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sz="1400" spc="1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logo_SST_PMS_160rhc">
            <a:extLst>
              <a:ext uri="{FF2B5EF4-FFF2-40B4-BE49-F238E27FC236}">
                <a16:creationId xmlns:a16="http://schemas.microsoft.com/office/drawing/2014/main" id="{D80E0D13-842F-4CA6-87B6-7DCF331087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" y="236012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C9082-F9F8-4031-A255-276542D1D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94" y="1770586"/>
            <a:ext cx="8379622" cy="5586414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451439" y="479788"/>
            <a:ext cx="588212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spc="10" dirty="0">
                <a:latin typeface="Arial"/>
                <a:cs typeface="Arial"/>
              </a:rPr>
              <a:t>COSTA E</a:t>
            </a:r>
            <a:r>
              <a:rPr lang="en-AU" sz="2400" spc="10" dirty="0">
                <a:latin typeface="Arial"/>
                <a:cs typeface="Arial"/>
              </a:rPr>
              <a:t>DEN EN NSW &amp; PLAYA PEBBLY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66102" y="15063"/>
            <a:ext cx="1554285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466102" y="276182"/>
            <a:ext cx="151964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 err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12-13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54B1B-082A-4350-913C-8D72F449F293}"/>
              </a:ext>
            </a:extLst>
          </p:cNvPr>
          <p:cNvSpPr txBox="1"/>
          <p:nvPr/>
        </p:nvSpPr>
        <p:spPr>
          <a:xfrm>
            <a:off x="1023859" y="1000713"/>
            <a:ext cx="782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400 Km –</a:t>
            </a:r>
            <a:r>
              <a:rPr lang="es-ES" dirty="0"/>
              <a:t>Visita al Museo Orca en la villa </a:t>
            </a:r>
            <a:r>
              <a:rPr lang="es-ES" dirty="0" err="1"/>
              <a:t>Eden</a:t>
            </a:r>
            <a:r>
              <a:rPr lang="es-ES" dirty="0"/>
              <a:t> y </a:t>
            </a:r>
            <a:r>
              <a:rPr lang="es-ES" dirty="0" err="1"/>
              <a:t>bahia</a:t>
            </a:r>
            <a:r>
              <a:rPr lang="es-ES" dirty="0"/>
              <a:t> </a:t>
            </a:r>
            <a:r>
              <a:rPr lang="es-ES" dirty="0" err="1"/>
              <a:t>Twofold</a:t>
            </a:r>
            <a:r>
              <a:rPr lang="es-ES" dirty="0"/>
              <a:t> –2 noches en </a:t>
            </a:r>
            <a:r>
              <a:rPr lang="es-ES" dirty="0" err="1"/>
              <a:t>Pebbly</a:t>
            </a:r>
            <a:r>
              <a:rPr lang="es-ES" dirty="0"/>
              <a:t> Beach y acampar con </a:t>
            </a:r>
            <a:r>
              <a:rPr lang="es-ES" dirty="0" err="1"/>
              <a:t>kanguros</a:t>
            </a:r>
            <a:r>
              <a:rPr lang="es-ES" dirty="0"/>
              <a:t> y manejo 4x4 o </a:t>
            </a:r>
            <a:r>
              <a:rPr lang="es-ES" dirty="0" err="1"/>
              <a:t>opcion</a:t>
            </a:r>
            <a:r>
              <a:rPr lang="es-ES" dirty="0"/>
              <a:t> de campamento en la montana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7" name="Picture 6" descr="logo_SST_PMS_160rhc">
            <a:extLst>
              <a:ext uri="{FF2B5EF4-FFF2-40B4-BE49-F238E27FC236}">
                <a16:creationId xmlns:a16="http://schemas.microsoft.com/office/drawing/2014/main" id="{A93D1C90-4AAF-4304-ABA4-544B9711AA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4" y="278027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124E9-FE36-42A4-A851-D3B0C033C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" y="1928516"/>
            <a:ext cx="4604962" cy="268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ADCC22-6BEC-41FE-883D-CC1AE8D5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6" y="4761628"/>
            <a:ext cx="4507558" cy="2599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DE1F17-E738-467D-B251-FEF5CF9B8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1913262"/>
            <a:ext cx="4583758" cy="2689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D997DB-937A-40A9-BB17-0C43FB243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" y="4727138"/>
            <a:ext cx="4251203" cy="261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2964"/>
      </p:ext>
    </p:extLst>
  </p:cSld>
  <p:clrMapOvr>
    <a:masterClrMapping/>
  </p:clrMapOvr>
  <p:transition spd="slow" advClick="0" advTm="6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44CD3F-D523-4400-99D8-AE860B7D0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6" y="1798637"/>
            <a:ext cx="8963505" cy="4955587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451439" y="479788"/>
            <a:ext cx="588212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spc="10" dirty="0">
                <a:latin typeface="Arial"/>
                <a:cs typeface="Arial"/>
              </a:rPr>
              <a:t>COSTA E</a:t>
            </a:r>
            <a:r>
              <a:rPr lang="en-AU" sz="2400" spc="10" dirty="0">
                <a:latin typeface="Arial"/>
                <a:cs typeface="Arial"/>
              </a:rPr>
              <a:t>DEN EN NSW &amp; PLAYA PEBBLY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66102" y="15063"/>
            <a:ext cx="1554285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466102" y="276182"/>
            <a:ext cx="151964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 err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12-13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54B1B-082A-4350-913C-8D72F449F293}"/>
              </a:ext>
            </a:extLst>
          </p:cNvPr>
          <p:cNvSpPr txBox="1"/>
          <p:nvPr/>
        </p:nvSpPr>
        <p:spPr>
          <a:xfrm>
            <a:off x="1023859" y="1000713"/>
            <a:ext cx="782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400 Km –</a:t>
            </a:r>
            <a:r>
              <a:rPr lang="es-ES" dirty="0"/>
              <a:t>Visita al Museo Orca en la villa </a:t>
            </a:r>
            <a:r>
              <a:rPr lang="es-ES" dirty="0" err="1"/>
              <a:t>Eden</a:t>
            </a:r>
            <a:r>
              <a:rPr lang="es-ES" dirty="0"/>
              <a:t> y </a:t>
            </a:r>
            <a:r>
              <a:rPr lang="es-ES" dirty="0" err="1"/>
              <a:t>bahia</a:t>
            </a:r>
            <a:r>
              <a:rPr lang="es-ES" dirty="0"/>
              <a:t> </a:t>
            </a:r>
            <a:r>
              <a:rPr lang="es-ES" dirty="0" err="1"/>
              <a:t>Twofold</a:t>
            </a:r>
            <a:r>
              <a:rPr lang="es-ES" dirty="0"/>
              <a:t> –2 noches en </a:t>
            </a:r>
            <a:r>
              <a:rPr lang="es-ES" dirty="0" err="1"/>
              <a:t>Pebbly</a:t>
            </a:r>
            <a:r>
              <a:rPr lang="es-ES" dirty="0"/>
              <a:t> Beach y acampar con </a:t>
            </a:r>
            <a:r>
              <a:rPr lang="es-ES" dirty="0" err="1"/>
              <a:t>kanguros</a:t>
            </a:r>
            <a:r>
              <a:rPr lang="es-ES" dirty="0"/>
              <a:t> y manejo 4x4 o </a:t>
            </a:r>
            <a:r>
              <a:rPr lang="es-ES" dirty="0" err="1"/>
              <a:t>opcion</a:t>
            </a:r>
            <a:r>
              <a:rPr lang="es-ES" dirty="0"/>
              <a:t> de campamento en la montana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7" name="Picture 6" descr="logo_SST_PMS_160rhc">
            <a:extLst>
              <a:ext uri="{FF2B5EF4-FFF2-40B4-BE49-F238E27FC236}">
                <a16:creationId xmlns:a16="http://schemas.microsoft.com/office/drawing/2014/main" id="{A93D1C90-4AAF-4304-ABA4-544B9711AA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4" y="278027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879247"/>
      </p:ext>
    </p:extLst>
  </p:cSld>
  <p:clrMapOvr>
    <a:masterClrMapping/>
  </p:clrMapOvr>
  <p:transition spd="slow" advClick="0" advTm="6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07877-8D9E-4939-BFCA-BE6A30A6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7" y="1682638"/>
            <a:ext cx="8976451" cy="6867636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894523" y="1539800"/>
            <a:ext cx="814052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endParaRPr sz="1600" dirty="0">
              <a:latin typeface="HelveticaNeueLT Pro 35 Th"/>
              <a:cs typeface="HelveticaNeueLT Pro 35 Th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22" y="905644"/>
            <a:ext cx="60147" cy="102298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DE1843A-41A0-441F-88B1-52679F457835}"/>
              </a:ext>
            </a:extLst>
          </p:cNvPr>
          <p:cNvSpPr txBox="1"/>
          <p:nvPr/>
        </p:nvSpPr>
        <p:spPr>
          <a:xfrm>
            <a:off x="1110260" y="383578"/>
            <a:ext cx="340061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Pebbly Beach - Sydney 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26"/>
          <p:cNvSpPr/>
          <p:nvPr/>
        </p:nvSpPr>
        <p:spPr>
          <a:xfrm>
            <a:off x="9004771" y="8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57084" y="231927"/>
            <a:ext cx="91499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41572-8007-4F1A-9531-669814C6D766}"/>
              </a:ext>
            </a:extLst>
          </p:cNvPr>
          <p:cNvSpPr txBox="1"/>
          <p:nvPr/>
        </p:nvSpPr>
        <p:spPr>
          <a:xfrm>
            <a:off x="1057293" y="772964"/>
            <a:ext cx="7011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Km 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carretera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costa del sur via la </a:t>
            </a:r>
            <a:r>
              <a:rPr lang="en-US" dirty="0" err="1"/>
              <a:t>carretera</a:t>
            </a:r>
            <a:r>
              <a:rPr lang="en-US" dirty="0"/>
              <a:t> del </a:t>
            </a:r>
            <a:r>
              <a:rPr lang="en-US" dirty="0" err="1"/>
              <a:t>Pacifico</a:t>
            </a:r>
            <a:r>
              <a:rPr lang="en-US" dirty="0"/>
              <a:t> y el </a:t>
            </a:r>
            <a:r>
              <a:rPr lang="en-US" dirty="0" err="1"/>
              <a:t>parque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– </a:t>
            </a:r>
            <a:r>
              <a:rPr lang="en-US" dirty="0" err="1"/>
              <a:t>visitando</a:t>
            </a:r>
            <a:r>
              <a:rPr lang="en-US" dirty="0"/>
              <a:t> Stanwell Tops y </a:t>
            </a:r>
            <a:r>
              <a:rPr lang="en-US" dirty="0" err="1"/>
              <a:t>ver</a:t>
            </a:r>
            <a:r>
              <a:rPr lang="en-US" dirty="0"/>
              <a:t> el major </a:t>
            </a:r>
            <a:r>
              <a:rPr lang="en-US" dirty="0" err="1"/>
              <a:t>lugar</a:t>
            </a:r>
            <a:r>
              <a:rPr lang="en-US" dirty="0"/>
              <a:t> de </a:t>
            </a:r>
            <a:r>
              <a:rPr lang="en-US" dirty="0" err="1"/>
              <a:t>vuelo</a:t>
            </a:r>
            <a:r>
              <a:rPr lang="en-US" dirty="0"/>
              <a:t> ala delta</a:t>
            </a:r>
            <a:endParaRPr lang="en-AU" dirty="0"/>
          </a:p>
        </p:txBody>
      </p:sp>
      <p:pic>
        <p:nvPicPr>
          <p:cNvPr id="15" name="Picture 14" descr="logo_SST_PMS_160rhc">
            <a:extLst>
              <a:ext uri="{FF2B5EF4-FFF2-40B4-BE49-F238E27FC236}">
                <a16:creationId xmlns:a16="http://schemas.microsoft.com/office/drawing/2014/main" id="{FCCE51A9-F2E0-44CD-AFD3-32CBD578DB9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7" y="86710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5CB1AF-69F7-4243-828A-73660C9CD40D}"/>
              </a:ext>
            </a:extLst>
          </p:cNvPr>
          <p:cNvSpPr/>
          <p:nvPr/>
        </p:nvSpPr>
        <p:spPr>
          <a:xfrm>
            <a:off x="1993106" y="1786021"/>
            <a:ext cx="4572000" cy="321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Hotel </a:t>
            </a:r>
            <a:r>
              <a:rPr lang="es-ES" sz="1400" dirty="0" err="1">
                <a:solidFill>
                  <a:schemeClr val="tx1"/>
                </a:solidFill>
              </a:rPr>
              <a:t>Swiss</a:t>
            </a:r>
            <a:r>
              <a:rPr lang="es-ES" sz="1400" dirty="0">
                <a:solidFill>
                  <a:schemeClr val="tx1"/>
                </a:solidFill>
              </a:rPr>
              <a:t> en SYDNEY – 1 noche (5 estrellas – Twin Share).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2203F-6A9B-4CF5-A104-DCFE621599B0}"/>
              </a:ext>
            </a:extLst>
          </p:cNvPr>
          <p:cNvSpPr txBox="1"/>
          <p:nvPr/>
        </p:nvSpPr>
        <p:spPr>
          <a:xfrm>
            <a:off x="2503884" y="2214031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Devolucion</a:t>
            </a:r>
            <a:r>
              <a:rPr lang="en-US" dirty="0"/>
              <a:t> de </a:t>
            </a:r>
            <a:r>
              <a:rPr lang="en-US" dirty="0" err="1"/>
              <a:t>vehiculos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919B7-94CD-4916-A6E7-1297369D3721}"/>
              </a:ext>
            </a:extLst>
          </p:cNvPr>
          <p:cNvSpPr/>
          <p:nvPr/>
        </p:nvSpPr>
        <p:spPr>
          <a:xfrm>
            <a:off x="2493385" y="2589660"/>
            <a:ext cx="7445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spc="10" dirty="0">
                <a:latin typeface="Arial"/>
                <a:cs typeface="Arial"/>
              </a:rPr>
              <a:t>Cena de despedida en lugar </a:t>
            </a:r>
            <a:r>
              <a:rPr lang="es-ES" sz="1600" spc="10" dirty="0" err="1">
                <a:latin typeface="Arial"/>
                <a:cs typeface="Arial"/>
              </a:rPr>
              <a:t>tipico</a:t>
            </a:r>
            <a:r>
              <a:rPr lang="es-ES" sz="1600" spc="10" dirty="0">
                <a:latin typeface="Arial"/>
                <a:cs typeface="Arial"/>
              </a:rPr>
              <a:t> australiano en el </a:t>
            </a:r>
            <a:r>
              <a:rPr lang="es-ES" sz="1600" spc="10" dirty="0" err="1">
                <a:latin typeface="Arial"/>
                <a:cs typeface="Arial"/>
              </a:rPr>
              <a:t>area</a:t>
            </a:r>
            <a:r>
              <a:rPr lang="es-ES" sz="1600" spc="10" dirty="0">
                <a:latin typeface="Arial"/>
                <a:cs typeface="Arial"/>
              </a:rPr>
              <a:t> colonial de </a:t>
            </a:r>
            <a:r>
              <a:rPr lang="es-ES" sz="1600" spc="10" dirty="0" err="1">
                <a:latin typeface="Arial"/>
                <a:cs typeface="Arial"/>
              </a:rPr>
              <a:t>Sydney</a:t>
            </a:r>
            <a:r>
              <a:rPr lang="es-ES" sz="1600" spc="10" dirty="0">
                <a:latin typeface="Arial"/>
                <a:cs typeface="Arial"/>
              </a:rPr>
              <a:t>.</a:t>
            </a:r>
            <a:endParaRPr lang="en-AU" sz="1600" spc="1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929782"/>
      </p:ext>
    </p:extLst>
  </p:cSld>
  <p:clrMapOvr>
    <a:masterClrMapping/>
  </p:clrMapOvr>
  <p:transition spd="slow" advClick="0" advTm="6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8009999" y="1043955"/>
            <a:ext cx="2471684" cy="3745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MADRID / LIMA</a:t>
            </a:r>
            <a:endParaRPr sz="2400">
              <a:latin typeface="HelveticaNeueLT Pro 55 Roman"/>
              <a:cs typeface="HelveticaNeueLT Pro 55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EC949-E0ED-4754-8D70-ED035221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" t="-8257" r="1045" b="19252"/>
          <a:stretch/>
        </p:blipFill>
        <p:spPr>
          <a:xfrm>
            <a:off x="1764507" y="1594478"/>
            <a:ext cx="8207572" cy="5538160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E463F5AE-8294-4664-945F-03A00FAD4A62}"/>
              </a:ext>
            </a:extLst>
          </p:cNvPr>
          <p:cNvSpPr txBox="1"/>
          <p:nvPr/>
        </p:nvSpPr>
        <p:spPr>
          <a:xfrm>
            <a:off x="4279106" y="582003"/>
            <a:ext cx="329320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 err="1">
                <a:latin typeface="Arial"/>
                <a:cs typeface="Arial"/>
              </a:rPr>
              <a:t>Vuelo</a:t>
            </a:r>
            <a:r>
              <a:rPr lang="en-AU" sz="2400" spc="10" dirty="0">
                <a:latin typeface="Arial"/>
                <a:cs typeface="Arial"/>
              </a:rPr>
              <a:t> SYDNEY a  LIMA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9298154" y="189882"/>
            <a:ext cx="82875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069306" y="1163590"/>
            <a:ext cx="5725735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Salida el Sydney el 22 de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Setiembre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2019 a las 11:35 am (medio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dia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</a:p>
          <a:p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Llegada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a Lima el 22 de </a:t>
            </a:r>
            <a:r>
              <a:rPr lang="en-US" sz="1400" spc="10" dirty="0" err="1">
                <a:solidFill>
                  <a:srgbClr val="000000"/>
                </a:solidFill>
                <a:latin typeface="Arial"/>
                <a:cs typeface="Arial"/>
              </a:rPr>
              <a:t>Setiembre</a:t>
            </a:r>
            <a:r>
              <a:rPr lang="en-US" sz="1400" spc="10" dirty="0">
                <a:solidFill>
                  <a:srgbClr val="000000"/>
                </a:solidFill>
                <a:latin typeface="Arial"/>
                <a:cs typeface="Arial"/>
              </a:rPr>
              <a:t> 2019 a las 4:55 pm (via Santiago) </a:t>
            </a:r>
            <a:endParaRPr sz="1400" dirty="0">
              <a:solidFill>
                <a:srgbClr val="000000"/>
              </a:solidFill>
              <a:latin typeface="HelveticaNeueLT Pro 35 Th"/>
              <a:cs typeface="HelveticaNeueLT Pro 35 Th"/>
            </a:endParaRPr>
          </a:p>
        </p:txBody>
      </p:sp>
      <p:sp>
        <p:nvSpPr>
          <p:cNvPr id="8" name="object 26"/>
          <p:cNvSpPr/>
          <p:nvPr/>
        </p:nvSpPr>
        <p:spPr>
          <a:xfrm>
            <a:off x="9004771" y="8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57084" y="231927"/>
            <a:ext cx="91499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2023A76F-DC92-4A8B-A047-BEB3C49E48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8" y="384190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8009999" y="1043955"/>
            <a:ext cx="2471684" cy="3745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MADRID / LIMA</a:t>
            </a:r>
            <a:endParaRPr sz="2400">
              <a:latin typeface="HelveticaNeueLT Pro 55 Roman"/>
              <a:cs typeface="HelveticaNeueLT Pro 55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E463F5AE-8294-4664-945F-03A00FAD4A62}"/>
              </a:ext>
            </a:extLst>
          </p:cNvPr>
          <p:cNvSpPr txBox="1"/>
          <p:nvPr/>
        </p:nvSpPr>
        <p:spPr>
          <a:xfrm>
            <a:off x="2221706" y="1100801"/>
            <a:ext cx="169116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b="1" dirty="0" err="1">
                <a:latin typeface="HelveticaNeueLT Pro 55 Roman"/>
                <a:cs typeface="HelveticaNeueLT Pro 55 Roman"/>
              </a:rPr>
              <a:t>Inclusiones</a:t>
            </a:r>
            <a:endParaRPr sz="24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51E26-FA9B-41C0-BEE9-34B00D0C5228}"/>
              </a:ext>
            </a:extLst>
          </p:cNvPr>
          <p:cNvSpPr txBox="1"/>
          <p:nvPr/>
        </p:nvSpPr>
        <p:spPr>
          <a:xfrm>
            <a:off x="2145506" y="1853027"/>
            <a:ext cx="8001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Vuelos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Qantas (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Economica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): Lima – Sydney - Adelaide - Sydney - Lima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Vehiculos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4WD (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mayoria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Mitsubishi) para 2 personas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vehiculo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Seguro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maximo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vehicular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acuerdo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compania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renta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vehiculos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soporte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y + 3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guias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soporte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Tour (Lima a Lima)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viaje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vehicular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noches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campamento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night Australian Pub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noches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Hotel – ‘twin share’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4-5 star hotels (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incluyendo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Desayunos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almuerzos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comidas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excepto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libres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Permisos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y entradas a los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parques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nacionales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campamento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desierto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Comidas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bienvenida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celebracion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Hoteles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translados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aeropuerto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/hotels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Folio con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mapas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detalles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viaje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opciones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de tours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Sydney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_SST_PMS_160rhc">
            <a:extLst>
              <a:ext uri="{FF2B5EF4-FFF2-40B4-BE49-F238E27FC236}">
                <a16:creationId xmlns:a16="http://schemas.microsoft.com/office/drawing/2014/main" id="{F18D3E4F-7AB1-4ACE-AD78-2DDE84493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55" y="392127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979121"/>
      </p:ext>
    </p:extLst>
  </p:cSld>
  <p:clrMapOvr>
    <a:masterClrMapping/>
  </p:clrMapOvr>
  <p:transition spd="slow" advClick="0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8910000" y="6355"/>
            <a:ext cx="1019633" cy="930681"/>
          </a:xfrm>
          <a:custGeom>
            <a:avLst/>
            <a:gdLst/>
            <a:ahLst/>
            <a:cxnLst/>
            <a:rect l="l" t="t" r="r" b="b"/>
            <a:pathLst>
              <a:path w="1019633" h="930681">
                <a:moveTo>
                  <a:pt x="0" y="0"/>
                </a:moveTo>
                <a:lnTo>
                  <a:pt x="0" y="703504"/>
                </a:lnTo>
                <a:lnTo>
                  <a:pt x="505727" y="930681"/>
                </a:lnTo>
                <a:lnTo>
                  <a:pt x="1019633" y="698589"/>
                </a:lnTo>
                <a:lnTo>
                  <a:pt x="101963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9047200" y="91240"/>
            <a:ext cx="912967" cy="774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Mapa</a:t>
            </a:r>
            <a:endParaRPr sz="2400" dirty="0">
              <a:latin typeface="HelveticaNeueLT Pro 45 Lt"/>
              <a:cs typeface="HelveticaNeueLT Pro 45 Lt"/>
            </a:endParaRPr>
          </a:p>
          <a:p>
            <a:pPr marL="287731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 dirty="0">
              <a:latin typeface="HelveticaNeueLT Pro 45 Lt"/>
              <a:cs typeface="HelveticaNeueLT Pro 45 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13A96-F07C-4CB4-9167-094D2F430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12" y="1189037"/>
            <a:ext cx="7329488" cy="5667375"/>
          </a:xfrm>
          <a:prstGeom prst="rect">
            <a:avLst/>
          </a:prstGeom>
        </p:spPr>
      </p:pic>
      <p:pic>
        <p:nvPicPr>
          <p:cNvPr id="5" name="Picture 4" descr="logo_SST_PMS_160rhc">
            <a:extLst>
              <a:ext uri="{FF2B5EF4-FFF2-40B4-BE49-F238E27FC236}">
                <a16:creationId xmlns:a16="http://schemas.microsoft.com/office/drawing/2014/main" id="{08BDFB0A-75D7-42F8-BF26-792B9DB627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5" y="286385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0EF4D-B508-4C35-A48C-8B9EC404E65D}"/>
              </a:ext>
            </a:extLst>
          </p:cNvPr>
          <p:cNvSpPr txBox="1"/>
          <p:nvPr/>
        </p:nvSpPr>
        <p:spPr>
          <a:xfrm>
            <a:off x="4431506" y="4198937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Lima</a:t>
            </a:r>
          </a:p>
        </p:txBody>
      </p:sp>
    </p:spTree>
  </p:cSld>
  <p:clrMapOvr>
    <a:masterClrMapping/>
  </p:clrMapOvr>
  <p:transition spd="slow" advClick="0" advTm="6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E463F5AE-8294-4664-945F-03A00FAD4A62}"/>
              </a:ext>
            </a:extLst>
          </p:cNvPr>
          <p:cNvSpPr txBox="1"/>
          <p:nvPr/>
        </p:nvSpPr>
        <p:spPr>
          <a:xfrm>
            <a:off x="2122776" y="3964503"/>
            <a:ext cx="179536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b="1" dirty="0" err="1">
                <a:latin typeface="HelveticaNeueLT Pro 55 Roman"/>
                <a:cs typeface="HelveticaNeueLT Pro 55 Roman"/>
              </a:rPr>
              <a:t>Exclusiones</a:t>
            </a:r>
            <a:endParaRPr sz="24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844F1-8A74-41EC-832A-F8BA5B9BD139}"/>
              </a:ext>
            </a:extLst>
          </p:cNvPr>
          <p:cNvSpPr/>
          <p:nvPr/>
        </p:nvSpPr>
        <p:spPr>
          <a:xfrm>
            <a:off x="2133933" y="4694237"/>
            <a:ext cx="7495447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Combustible (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AUD $ 500 por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vehiculo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Exceso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seguro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danos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Remplazo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llantas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parabrisas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Comidas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incluidas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tour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Bebidas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alcoholicas</a:t>
            </a:r>
            <a:endParaRPr lang="en-A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Cambios</a:t>
            </a:r>
            <a:r>
              <a:rPr lang="en-A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AU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moneda</a:t>
            </a:r>
            <a:r>
              <a:rPr lang="en-A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excesivos</a:t>
            </a:r>
            <a:endParaRPr lang="en-A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_SST_PMS_160rhc">
            <a:extLst>
              <a:ext uri="{FF2B5EF4-FFF2-40B4-BE49-F238E27FC236}">
                <a16:creationId xmlns:a16="http://schemas.microsoft.com/office/drawing/2014/main" id="{F254B0E4-E4D4-4698-9C34-9DB5AD5F89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293589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0198C-0223-4BEF-ABC0-269D8F54D890}"/>
              </a:ext>
            </a:extLst>
          </p:cNvPr>
          <p:cNvSpPr txBox="1"/>
          <p:nvPr/>
        </p:nvSpPr>
        <p:spPr>
          <a:xfrm>
            <a:off x="1984230" y="1629480"/>
            <a:ext cx="749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Vuelos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Qantas (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Economica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) : Lima – Sydney - Adelaide - Sydney – Lima</a:t>
            </a: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Detalles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Vuelos</a:t>
            </a:r>
            <a:endParaRPr lang="en-A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QF3920 O 08SEP 7 LIMSCL HK1  0301 0836  08SEP  E  QF/VB2K24                                                                                                   </a:t>
            </a:r>
          </a:p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 028 O 08SEP 7 SCLSYD HK1  1330 1650  09SEP  E  QF/VB2K24                                                                                                    </a:t>
            </a:r>
          </a:p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 739 Q 12SEP 4 SYDADL HK1  0815 0955  12SEP  E  QF/VB2K24                                                      </a:t>
            </a:r>
          </a:p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 027 Q 22SEP 3 SYDSCL HK1  1135 1105  25SEP  E  QF/VB2K24                                                                                                    </a:t>
            </a:r>
          </a:p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QF3930 O 22SEP 3 SCLLIM HK1  1507 1655  25SEP  E  QF/VB2K24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425AAEB1-7364-4019-85CE-CCCAB3ADADAB}"/>
              </a:ext>
            </a:extLst>
          </p:cNvPr>
          <p:cNvSpPr txBox="1"/>
          <p:nvPr/>
        </p:nvSpPr>
        <p:spPr>
          <a:xfrm>
            <a:off x="1993106" y="818107"/>
            <a:ext cx="169116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b="1" dirty="0" err="1">
                <a:latin typeface="HelveticaNeueLT Pro 55 Roman"/>
                <a:cs typeface="HelveticaNeueLT Pro 55 Roman"/>
              </a:rPr>
              <a:t>Inclusiones</a:t>
            </a:r>
            <a:endParaRPr sz="2400" b="1" dirty="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82536149"/>
      </p:ext>
    </p:extLst>
  </p:cSld>
  <p:clrMapOvr>
    <a:masterClrMapping/>
  </p:clrMapOvr>
  <p:transition spd="slow" advClick="0" advTm="6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5106" y="274637"/>
            <a:ext cx="5343525" cy="73712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Condiciones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Oferta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 por un de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12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pagantes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Visa y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Brevete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Rent a Car</a:t>
            </a: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Visa de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Turista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Australiana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Brevete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Licencia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valida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vigente</a:t>
            </a:r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Minimo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tener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anos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edad</a:t>
            </a:r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Haber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tenido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brevete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minimo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meses</a:t>
            </a:r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Copia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certificada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traducida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Ingles del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Brevete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 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Tambien se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puede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resevar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via el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enlance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siguiente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https://spiritsafaris.rezdy.com/304899/australian-beach-mountain-4x4-adventure-sydney-adelaide-melbourne-sydney-15-days</a:t>
            </a:r>
          </a:p>
          <a:p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  </a:t>
            </a:r>
          </a:p>
          <a:p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Reservaciones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estan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sujetas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nuestras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condiciones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A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contrato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:</a:t>
            </a:r>
          </a:p>
          <a:p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AU" sz="1600" u="sng" dirty="0">
                <a:solidFill>
                  <a:srgbClr val="0000FF"/>
                </a:solidFill>
              </a:rPr>
              <a:t>https://www.spiritsafaris.com/terms-and-conditions/ 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_SST_PMS_160rhc">
            <a:extLst>
              <a:ext uri="{FF2B5EF4-FFF2-40B4-BE49-F238E27FC236}">
                <a16:creationId xmlns:a16="http://schemas.microsoft.com/office/drawing/2014/main" id="{2E7EBFBD-0814-400C-9B26-14C77E8DA1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" y="401954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39555"/>
      </p:ext>
    </p:extLst>
  </p:cSld>
  <p:clrMapOvr>
    <a:masterClrMapping/>
  </p:clrMapOvr>
  <p:transition spd="slow" advClick="0" advTm="6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8009999" y="1043955"/>
            <a:ext cx="2471684" cy="3745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MADRID / LIMA</a:t>
            </a:r>
            <a:endParaRPr sz="2400">
              <a:latin typeface="HelveticaNeueLT Pro 55 Roman"/>
              <a:cs typeface="HelveticaNeueLT Pro 55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004771" y="8"/>
            <a:ext cx="1019620" cy="929449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E139D36D-A68D-4CF1-95AF-788F4E3A8D84}"/>
              </a:ext>
            </a:extLst>
          </p:cNvPr>
          <p:cNvSpPr txBox="1"/>
          <p:nvPr/>
        </p:nvSpPr>
        <p:spPr>
          <a:xfrm>
            <a:off x="1459706" y="1418525"/>
            <a:ext cx="8349071" cy="153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2400" dirty="0">
                <a:latin typeface="HelveticaNeueLT Pro 55 Roman"/>
                <a:cs typeface="HelveticaNeueLT Pro 55 Roman"/>
              </a:rPr>
              <a:t>USD 8,484  (AUD 11,950) </a:t>
            </a:r>
          </a:p>
          <a:p>
            <a:r>
              <a:rPr lang="en-AU" dirty="0">
                <a:latin typeface="HelveticaNeueLT Pro 55 Roman"/>
                <a:cs typeface="HelveticaNeueLT Pro 55 Roman"/>
              </a:rPr>
              <a:t>(</a:t>
            </a:r>
            <a:r>
              <a:rPr lang="en-AU" dirty="0" err="1">
                <a:latin typeface="HelveticaNeueLT Pro 55 Roman"/>
                <a:cs typeface="HelveticaNeueLT Pro 55 Roman"/>
              </a:rPr>
              <a:t>cambio</a:t>
            </a:r>
            <a:r>
              <a:rPr lang="en-AU" dirty="0">
                <a:latin typeface="HelveticaNeueLT Pro 55 Roman"/>
                <a:cs typeface="HelveticaNeueLT Pro 55 Roman"/>
              </a:rPr>
              <a:t> USD/AUD a .71 y </a:t>
            </a:r>
            <a:r>
              <a:rPr lang="en-AU" dirty="0" err="1">
                <a:latin typeface="HelveticaNeueLT Pro 55 Roman"/>
                <a:cs typeface="HelveticaNeueLT Pro 55 Roman"/>
              </a:rPr>
              <a:t>sujeto</a:t>
            </a:r>
            <a:r>
              <a:rPr lang="en-AU" dirty="0">
                <a:latin typeface="HelveticaNeueLT Pro 55 Roman"/>
                <a:cs typeface="HelveticaNeueLT Pro 55 Roman"/>
              </a:rPr>
              <a:t> a </a:t>
            </a:r>
            <a:r>
              <a:rPr lang="en-AU" dirty="0" err="1">
                <a:latin typeface="HelveticaNeueLT Pro 55 Roman"/>
                <a:cs typeface="HelveticaNeueLT Pro 55 Roman"/>
              </a:rPr>
              <a:t>variacion</a:t>
            </a:r>
            <a:r>
              <a:rPr lang="en-AU" dirty="0">
                <a:latin typeface="HelveticaNeueLT Pro 55 Roman"/>
                <a:cs typeface="HelveticaNeueLT Pro 55 Roman"/>
              </a:rPr>
              <a:t> </a:t>
            </a:r>
            <a:r>
              <a:rPr lang="en-AU" dirty="0" err="1">
                <a:latin typeface="HelveticaNeueLT Pro 55 Roman"/>
                <a:cs typeface="HelveticaNeueLT Pro 55 Roman"/>
              </a:rPr>
              <a:t>si</a:t>
            </a:r>
            <a:r>
              <a:rPr lang="en-AU" dirty="0">
                <a:latin typeface="HelveticaNeueLT Pro 55 Roman"/>
                <a:cs typeface="HelveticaNeueLT Pro 55 Roman"/>
              </a:rPr>
              <a:t> hay </a:t>
            </a:r>
            <a:r>
              <a:rPr lang="en-AU" dirty="0" err="1">
                <a:latin typeface="HelveticaNeueLT Pro 55 Roman"/>
                <a:cs typeface="HelveticaNeueLT Pro 55 Roman"/>
              </a:rPr>
              <a:t>variancias</a:t>
            </a:r>
            <a:r>
              <a:rPr lang="en-AU" dirty="0">
                <a:latin typeface="HelveticaNeueLT Pro 55 Roman"/>
                <a:cs typeface="HelveticaNeueLT Pro 55 Roman"/>
              </a:rPr>
              <a:t> de +/- 5 %)</a:t>
            </a:r>
          </a:p>
          <a:p>
            <a:pPr>
              <a:lnSpc>
                <a:spcPct val="107000"/>
              </a:lnSpc>
            </a:pP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Incluye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comidas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hoteles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transferencias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Hoteles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aeropuerto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alquiler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 </a:t>
            </a:r>
            <a:r>
              <a:rPr lang="en-A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vehiculos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7000"/>
              </a:lnSpc>
            </a:pPr>
            <a:endParaRPr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F6C45E-CDA7-41DB-A08E-41433A2B95EF}"/>
              </a:ext>
            </a:extLst>
          </p:cNvPr>
          <p:cNvSpPr/>
          <p:nvPr/>
        </p:nvSpPr>
        <p:spPr>
          <a:xfrm>
            <a:off x="1842380" y="2945553"/>
            <a:ext cx="7656242" cy="175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Reservaciones</a:t>
            </a:r>
            <a:r>
              <a:rPr lang="en-A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50%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deposito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garantizar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los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vehiculos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pasajes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aereos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hoteles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translados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Balance 120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antes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Qantas y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hoteles</a:t>
            </a:r>
            <a:endParaRPr lang="en-A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Presupuesto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basado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vehiculos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hoteles</a:t>
            </a:r>
            <a:endParaRPr lang="en-A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5DC1E8-6CAD-4F04-94F7-E3069BD11131}"/>
              </a:ext>
            </a:extLst>
          </p:cNvPr>
          <p:cNvSpPr/>
          <p:nvPr/>
        </p:nvSpPr>
        <p:spPr>
          <a:xfrm>
            <a:off x="1815334" y="4770437"/>
            <a:ext cx="7637813" cy="191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Metodos</a:t>
            </a:r>
            <a:r>
              <a:rPr lang="en-A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Pago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Transferencia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directa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banco i.e. BSB + ACCOUNT No. 032099 223613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Numero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Cuenta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EXCELINK INTERNATIONAL PTY LTD trading as Spirit Safaris BANK: Westpac Banking Corporation. Para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pagos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internacionales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usar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Swiftcode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WPACAU2S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Proveer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numero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Credit Card or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pedir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formulario</a:t>
            </a: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Booking</a:t>
            </a: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E463F5AE-8294-4664-945F-03A00FAD4A62}"/>
              </a:ext>
            </a:extLst>
          </p:cNvPr>
          <p:cNvSpPr txBox="1"/>
          <p:nvPr/>
        </p:nvSpPr>
        <p:spPr>
          <a:xfrm>
            <a:off x="1868993" y="801830"/>
            <a:ext cx="103851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2400" b="1" dirty="0" err="1">
                <a:latin typeface="HelveticaNeueLT Pro 55 Roman"/>
                <a:cs typeface="HelveticaNeueLT Pro 55 Roman"/>
              </a:rPr>
              <a:t>Costo</a:t>
            </a:r>
            <a:endParaRPr sz="2400" b="1" dirty="0">
              <a:latin typeface="HelveticaNeueLT Pro 55 Roman"/>
              <a:cs typeface="HelveticaNeueLT Pro 55 Roman"/>
            </a:endParaRPr>
          </a:p>
        </p:txBody>
      </p:sp>
      <p:pic>
        <p:nvPicPr>
          <p:cNvPr id="8" name="Picture 7" descr="logo_SST_PMS_160rhc">
            <a:extLst>
              <a:ext uri="{FF2B5EF4-FFF2-40B4-BE49-F238E27FC236}">
                <a16:creationId xmlns:a16="http://schemas.microsoft.com/office/drawing/2014/main" id="{E92E8AE1-5357-4A71-8B45-5F63E194E4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293104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922634"/>
      </p:ext>
    </p:extLst>
  </p:cSld>
  <p:clrMapOvr>
    <a:masterClrMapping/>
  </p:clrMapOvr>
  <p:transition spd="slow" advClick="0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7C0198-8A78-489A-A939-F67AD7552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06" y="1112837"/>
            <a:ext cx="6400800" cy="5937805"/>
          </a:xfrm>
          <a:prstGeom prst="rect">
            <a:avLst/>
          </a:prstGeom>
        </p:spPr>
      </p:pic>
      <p:pic>
        <p:nvPicPr>
          <p:cNvPr id="4" name="Picture 3" descr="logo_SST_PMS_160rhc">
            <a:extLst>
              <a:ext uri="{FF2B5EF4-FFF2-40B4-BE49-F238E27FC236}">
                <a16:creationId xmlns:a16="http://schemas.microsoft.com/office/drawing/2014/main" id="{8669F345-2750-46AD-88D8-06C93375FB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350837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15">
            <a:extLst>
              <a:ext uri="{FF2B5EF4-FFF2-40B4-BE49-F238E27FC236}">
                <a16:creationId xmlns:a16="http://schemas.microsoft.com/office/drawing/2014/main" id="{F9084B80-1F14-4163-9AF8-10C3F90C83E6}"/>
              </a:ext>
            </a:extLst>
          </p:cNvPr>
          <p:cNvSpPr/>
          <p:nvPr/>
        </p:nvSpPr>
        <p:spPr>
          <a:xfrm>
            <a:off x="8910000" y="6355"/>
            <a:ext cx="1019633" cy="930681"/>
          </a:xfrm>
          <a:custGeom>
            <a:avLst/>
            <a:gdLst/>
            <a:ahLst/>
            <a:cxnLst/>
            <a:rect l="l" t="t" r="r" b="b"/>
            <a:pathLst>
              <a:path w="1019633" h="930681">
                <a:moveTo>
                  <a:pt x="0" y="0"/>
                </a:moveTo>
                <a:lnTo>
                  <a:pt x="0" y="703504"/>
                </a:lnTo>
                <a:lnTo>
                  <a:pt x="505727" y="930681"/>
                </a:lnTo>
                <a:lnTo>
                  <a:pt x="1019633" y="698589"/>
                </a:lnTo>
                <a:lnTo>
                  <a:pt x="101963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68C9AB63-62CD-4CF8-AD9A-ECCD187DB435}"/>
              </a:ext>
            </a:extLst>
          </p:cNvPr>
          <p:cNvSpPr txBox="1"/>
          <p:nvPr/>
        </p:nvSpPr>
        <p:spPr>
          <a:xfrm>
            <a:off x="9047200" y="91240"/>
            <a:ext cx="776175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Mapa</a:t>
            </a:r>
            <a:endParaRPr sz="2400" dirty="0">
              <a:latin typeface="HelveticaNeueLT Pro 45 Lt"/>
              <a:cs typeface="HelveticaNeueLT Pro 45 Lt"/>
            </a:endParaRPr>
          </a:p>
          <a:p>
            <a:pPr marL="287731">
              <a:lnSpc>
                <a:spcPct val="100000"/>
              </a:lnSpc>
            </a:pP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 dirty="0">
              <a:latin typeface="HelveticaNeueLT Pro 45 Lt"/>
              <a:cs typeface="HelveticaNeueLT Pro 45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3D7CA-418B-4F7C-8286-0180A6B89C05}"/>
              </a:ext>
            </a:extLst>
          </p:cNvPr>
          <p:cNvSpPr txBox="1"/>
          <p:nvPr/>
        </p:nvSpPr>
        <p:spPr>
          <a:xfrm>
            <a:off x="5041106" y="332263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Sydney Australia</a:t>
            </a:r>
          </a:p>
        </p:txBody>
      </p:sp>
    </p:spTree>
    <p:extLst>
      <p:ext uri="{BB962C8B-B14F-4D97-AF65-F5344CB8AC3E}">
        <p14:creationId xmlns:p14="http://schemas.microsoft.com/office/powerpoint/2010/main" val="2013039209"/>
      </p:ext>
    </p:extLst>
  </p:cSld>
  <p:clrMapOvr>
    <a:masterClrMapping/>
  </p:clrMapOvr>
  <p:transition spd="slow" advClick="0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D06806-5271-4992-AC08-DDD4A454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6" y="1637100"/>
            <a:ext cx="8755087" cy="583088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62076" y="1871977"/>
            <a:ext cx="8340745" cy="12926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Ofrecemos una experiencia exclusiva, mucho más que las típicas excursiones o viajes organizados,</a:t>
            </a:r>
            <a:endParaRPr sz="1400" dirty="0">
              <a:latin typeface="HelveticaNeueLT Pro 35 Th"/>
              <a:cs typeface="HelveticaNeueLT Pro 35 Th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vamos un paso más allá; se trata de conocer verdaderamente el país, de convivir con sus gentes, de</a:t>
            </a:r>
            <a:endParaRPr sz="1400" dirty="0">
              <a:latin typeface="HelveticaNeueLT Pro 35 Th"/>
              <a:cs typeface="HelveticaNeueLT Pro 35 Th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disfrutar de la naturaleza.</a:t>
            </a:r>
            <a:endParaRPr sz="1400" dirty="0">
              <a:latin typeface="HelveticaNeueLT Pro 35 Th"/>
              <a:cs typeface="HelveticaNeueLT Pro 35 Th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Acamparemos </a:t>
            </a:r>
            <a:r>
              <a:rPr sz="1400" spc="10" dirty="0" err="1">
                <a:latin typeface="Arial"/>
                <a:cs typeface="Arial"/>
              </a:rPr>
              <a:t>en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lang="en-US" sz="1400" spc="10" dirty="0" err="1">
                <a:latin typeface="Arial"/>
                <a:cs typeface="Arial"/>
              </a:rPr>
              <a:t>dunas</a:t>
            </a:r>
            <a:r>
              <a:rPr lang="en-US" sz="1400" spc="10" dirty="0">
                <a:latin typeface="Arial"/>
                <a:cs typeface="Arial"/>
              </a:rPr>
              <a:t>, playas </a:t>
            </a:r>
            <a:r>
              <a:rPr lang="en-US" sz="1400" spc="10" dirty="0" err="1">
                <a:latin typeface="Arial"/>
                <a:cs typeface="Arial"/>
              </a:rPr>
              <a:t>desoladas</a:t>
            </a:r>
            <a:r>
              <a:rPr lang="en-US" sz="1400" spc="10" dirty="0">
                <a:latin typeface="Arial"/>
                <a:cs typeface="Arial"/>
              </a:rPr>
              <a:t> y </a:t>
            </a:r>
            <a:r>
              <a:rPr lang="en-US" sz="1400" spc="10" dirty="0" err="1">
                <a:latin typeface="Arial"/>
                <a:cs typeface="Arial"/>
              </a:rPr>
              <a:t>nevados</a:t>
            </a:r>
            <a:r>
              <a:rPr sz="1400" spc="10" dirty="0">
                <a:latin typeface="Arial"/>
                <a:cs typeface="Arial"/>
              </a:rPr>
              <a:t>, con nuestros medios, </a:t>
            </a:r>
            <a:r>
              <a:rPr sz="1400" spc="10" dirty="0" err="1">
                <a:latin typeface="Arial"/>
                <a:cs typeface="Arial"/>
              </a:rPr>
              <a:t>disfrutaremos</a:t>
            </a:r>
            <a:r>
              <a:rPr sz="1400" spc="10" dirty="0">
                <a:latin typeface="Arial"/>
                <a:cs typeface="Arial"/>
              </a:rPr>
              <a:t> </a:t>
            </a:r>
            <a:endParaRPr lang="en-US" sz="1400" spc="1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del silencio absoluto, del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espacio</a:t>
            </a:r>
            <a:r>
              <a:rPr sz="1400" spc="10" dirty="0">
                <a:latin typeface="Arial"/>
                <a:cs typeface="Arial"/>
              </a:rPr>
              <a:t> infnito, y todo ello con nuestros equipos de campaña, </a:t>
            </a:r>
            <a:r>
              <a:rPr sz="1400" spc="10" dirty="0" err="1">
                <a:latin typeface="Arial"/>
                <a:cs typeface="Arial"/>
              </a:rPr>
              <a:t>nuestras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tiendas</a:t>
            </a:r>
            <a:endParaRPr lang="en-US" sz="1400" spc="1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y el que lo </a:t>
            </a:r>
            <a:r>
              <a:rPr sz="1400" spc="10" dirty="0" err="1">
                <a:latin typeface="Arial"/>
                <a:cs typeface="Arial"/>
              </a:rPr>
              <a:t>desee</a:t>
            </a:r>
            <a:r>
              <a:rPr sz="1400" spc="10" dirty="0">
                <a:latin typeface="Arial"/>
                <a:cs typeface="Arial"/>
              </a:rPr>
              <a:t>,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porqué</a:t>
            </a:r>
            <a:r>
              <a:rPr sz="1400" spc="10" dirty="0">
                <a:latin typeface="Arial"/>
                <a:cs typeface="Arial"/>
              </a:rPr>
              <a:t> no, podrá disfrutar de un </a:t>
            </a:r>
            <a:r>
              <a:rPr sz="1400" spc="10" dirty="0" err="1">
                <a:latin typeface="Arial"/>
                <a:cs typeface="Arial"/>
              </a:rPr>
              <a:t>auténtic</a:t>
            </a:r>
            <a:r>
              <a:rPr lang="en-US" sz="1400" spc="10" dirty="0" err="1">
                <a:latin typeface="Arial"/>
                <a:cs typeface="Arial"/>
              </a:rPr>
              <a:t>a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US" sz="1400" spc="10" dirty="0" err="1">
                <a:latin typeface="Arial"/>
                <a:cs typeface="Arial"/>
              </a:rPr>
              <a:t>experiencia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lang="en-US" sz="1400" spc="10" dirty="0">
                <a:latin typeface="Arial"/>
                <a:cs typeface="Arial"/>
              </a:rPr>
              <a:t>de </a:t>
            </a:r>
            <a:r>
              <a:rPr lang="en-US" sz="1400" spc="10" dirty="0" err="1">
                <a:latin typeface="Arial"/>
                <a:cs typeface="Arial"/>
              </a:rPr>
              <a:t>campamento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AU" sz="1400" spc="10" dirty="0" err="1">
                <a:solidFill>
                  <a:srgbClr val="FF0000"/>
                </a:solidFill>
                <a:latin typeface="Arial"/>
                <a:cs typeface="Arial"/>
              </a:rPr>
              <a:t>Australiano</a:t>
            </a:r>
            <a:r>
              <a:rPr sz="1400" spc="10" dirty="0">
                <a:latin typeface="Arial"/>
                <a:cs typeface="Arial"/>
              </a:rPr>
              <a:t>.</a:t>
            </a:r>
            <a:endParaRPr sz="1400" dirty="0">
              <a:latin typeface="HelveticaNeueLT Pro 35 Th"/>
              <a:cs typeface="HelveticaNeueLT Pro 35 Th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362076" y="6166352"/>
            <a:ext cx="8255209" cy="10772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Un viaje real de </a:t>
            </a:r>
            <a:r>
              <a:rPr sz="1400" spc="10" dirty="0" err="1">
                <a:latin typeface="Arial"/>
                <a:cs typeface="Arial"/>
              </a:rPr>
              <a:t>aventura</a:t>
            </a:r>
            <a:r>
              <a:rPr sz="1400" spc="10" dirty="0">
                <a:latin typeface="Arial"/>
                <a:cs typeface="Arial"/>
              </a:rPr>
              <a:t> 4</a:t>
            </a:r>
            <a:r>
              <a:rPr lang="en-US" sz="1400" spc="10" dirty="0">
                <a:latin typeface="Arial"/>
                <a:cs typeface="Arial"/>
              </a:rPr>
              <a:t>x</a:t>
            </a:r>
            <a:r>
              <a:rPr sz="1400" spc="10" dirty="0">
                <a:latin typeface="Arial"/>
                <a:cs typeface="Arial"/>
              </a:rPr>
              <a:t>4 </a:t>
            </a:r>
            <a:r>
              <a:rPr lang="en-US" sz="1400" spc="10" dirty="0" err="1">
                <a:latin typeface="Arial"/>
                <a:cs typeface="Arial"/>
              </a:rPr>
              <a:t>en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lang="en-AU" sz="1400" spc="10" dirty="0">
                <a:solidFill>
                  <a:srgbClr val="FF0000"/>
                </a:solidFill>
                <a:latin typeface="Arial"/>
                <a:cs typeface="Arial"/>
              </a:rPr>
              <a:t>Australia </a:t>
            </a:r>
            <a:r>
              <a:rPr lang="en-US" sz="1400" spc="10" dirty="0">
                <a:latin typeface="Arial"/>
                <a:cs typeface="Arial"/>
              </a:rPr>
              <a:t>y</a:t>
            </a:r>
            <a:r>
              <a:rPr sz="1400" spc="10" dirty="0">
                <a:latin typeface="Arial"/>
                <a:cs typeface="Arial"/>
              </a:rPr>
              <a:t> conocer rincones perdidos y </a:t>
            </a:r>
            <a:r>
              <a:rPr sz="1400" spc="10" dirty="0" err="1">
                <a:latin typeface="Arial"/>
                <a:cs typeface="Arial"/>
              </a:rPr>
              <a:t>como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no, a navegar </a:t>
            </a:r>
            <a:r>
              <a:rPr sz="1400" spc="10" dirty="0" err="1">
                <a:latin typeface="Arial"/>
                <a:cs typeface="Arial"/>
              </a:rPr>
              <a:t>por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sus</a:t>
            </a:r>
            <a:endParaRPr lang="en-US" sz="1400" spc="1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dunas</a:t>
            </a:r>
            <a:r>
              <a:rPr lang="en-US" sz="1400" spc="10" dirty="0">
                <a:latin typeface="Arial"/>
                <a:cs typeface="Arial"/>
              </a:rPr>
              <a:t>, playas y </a:t>
            </a:r>
            <a:r>
              <a:rPr lang="en-US" sz="1400" spc="10" dirty="0" err="1">
                <a:latin typeface="Arial"/>
                <a:cs typeface="Arial"/>
              </a:rPr>
              <a:t>nevados</a:t>
            </a:r>
            <a:r>
              <a:rPr lang="en-US" sz="1400" spc="10" dirty="0">
                <a:latin typeface="Arial"/>
                <a:cs typeface="Arial"/>
              </a:rPr>
              <a:t>.</a:t>
            </a:r>
          </a:p>
          <a:p>
            <a:pPr marL="0">
              <a:lnSpc>
                <a:spcPct val="100000"/>
              </a:lnSpc>
            </a:pPr>
            <a:r>
              <a:rPr sz="1400" spc="10" dirty="0" err="1">
                <a:latin typeface="Arial"/>
                <a:cs typeface="Arial"/>
              </a:rPr>
              <a:t>Por</a:t>
            </a:r>
            <a:r>
              <a:rPr sz="1400" spc="10" dirty="0">
                <a:latin typeface="Arial"/>
                <a:cs typeface="Arial"/>
              </a:rPr>
              <a:t> supuesto con seguridad. Somos profesionales y perfectos </a:t>
            </a:r>
            <a:r>
              <a:rPr sz="1400" spc="10" dirty="0" err="1">
                <a:latin typeface="Arial"/>
                <a:cs typeface="Arial"/>
              </a:rPr>
              <a:t>conocedores</a:t>
            </a:r>
            <a:r>
              <a:rPr sz="1400" spc="10" dirty="0">
                <a:latin typeface="Arial"/>
                <a:cs typeface="Arial"/>
              </a:rPr>
              <a:t> de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l</a:t>
            </a:r>
            <a:r>
              <a:rPr lang="en-US" sz="1400" spc="10" dirty="0">
                <a:latin typeface="Arial"/>
                <a:cs typeface="Arial"/>
              </a:rPr>
              <a:t>a </a:t>
            </a:r>
            <a:r>
              <a:rPr lang="en-US" sz="1400" spc="10" dirty="0" err="1">
                <a:latin typeface="Arial"/>
                <a:cs typeface="Arial"/>
              </a:rPr>
              <a:t>naturaleza</a:t>
            </a:r>
            <a:r>
              <a:rPr lang="en-US" sz="1400" spc="10" dirty="0">
                <a:latin typeface="Arial"/>
                <a:cs typeface="Arial"/>
              </a:rPr>
              <a:t> </a:t>
            </a:r>
          </a:p>
          <a:p>
            <a:pPr marL="0">
              <a:lnSpc>
                <a:spcPct val="100000"/>
              </a:lnSpc>
            </a:pPr>
            <a:r>
              <a:rPr lang="en-US" sz="1400" spc="10" dirty="0">
                <a:latin typeface="Arial"/>
                <a:cs typeface="Arial"/>
              </a:rPr>
              <a:t>Australiana 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es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más</a:t>
            </a:r>
            <a:r>
              <a:rPr sz="1400" spc="10" dirty="0">
                <a:latin typeface="Arial"/>
                <a:cs typeface="Arial"/>
              </a:rPr>
              <a:t>,</a:t>
            </a:r>
            <a:r>
              <a:rPr lang="en-US"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especialistas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en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10" dirty="0" err="1">
                <a:latin typeface="Arial"/>
                <a:cs typeface="Arial"/>
              </a:rPr>
              <a:t>dunas</a:t>
            </a:r>
            <a:r>
              <a:rPr lang="en-US" sz="1400" spc="10" dirty="0">
                <a:latin typeface="Arial"/>
                <a:cs typeface="Arial"/>
              </a:rPr>
              <a:t>, playas </a:t>
            </a:r>
            <a:r>
              <a:rPr lang="en-US" sz="1400" spc="10" dirty="0" err="1">
                <a:latin typeface="Arial"/>
                <a:cs typeface="Arial"/>
              </a:rPr>
              <a:t>desoladas</a:t>
            </a:r>
            <a:r>
              <a:rPr lang="en-US" sz="1400" spc="10" dirty="0">
                <a:latin typeface="Arial"/>
                <a:cs typeface="Arial"/>
              </a:rPr>
              <a:t> y </a:t>
            </a:r>
            <a:r>
              <a:rPr lang="en-US" sz="1400" spc="10" dirty="0" err="1">
                <a:latin typeface="Arial"/>
                <a:cs typeface="Arial"/>
              </a:rPr>
              <a:t>nevados</a:t>
            </a:r>
            <a:r>
              <a:rPr sz="1400" spc="10" dirty="0">
                <a:latin typeface="Arial"/>
                <a:cs typeface="Arial"/>
              </a:rPr>
              <a:t>. </a:t>
            </a:r>
            <a:endParaRPr lang="en-US" sz="1400" spc="1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No es un viaje turístico, sino de aventura y naturaleza.</a:t>
            </a:r>
            <a:endParaRPr sz="1400" dirty="0">
              <a:latin typeface="HelveticaNeueLT Pro 35 Th"/>
              <a:cs typeface="HelveticaNeueLT Pro 35 Th"/>
            </a:endParaRPr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6" y="306374"/>
            <a:ext cx="589151" cy="589152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6" y="1062867"/>
            <a:ext cx="574233" cy="574233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150000" y="642845"/>
            <a:ext cx="327205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1600" spc="10" dirty="0">
                <a:latin typeface="Arial"/>
                <a:cs typeface="Arial"/>
              </a:rPr>
              <a:t>15 </a:t>
            </a:r>
            <a:r>
              <a:rPr sz="1600" spc="10" dirty="0" err="1">
                <a:latin typeface="Arial"/>
                <a:cs typeface="Arial"/>
              </a:rPr>
              <a:t>días</a:t>
            </a:r>
            <a:r>
              <a:rPr sz="1600" spc="10" dirty="0">
                <a:latin typeface="Arial"/>
                <a:cs typeface="Arial"/>
              </a:rPr>
              <a:t> de </a:t>
            </a:r>
            <a:r>
              <a:rPr sz="1600" spc="10" dirty="0" err="1">
                <a:latin typeface="Arial"/>
                <a:cs typeface="Arial"/>
              </a:rPr>
              <a:t>duración</a:t>
            </a:r>
            <a:r>
              <a:rPr lang="en-US" sz="1600" spc="10" dirty="0">
                <a:latin typeface="Arial"/>
                <a:cs typeface="Arial"/>
              </a:rPr>
              <a:t> (Lima a Lima)</a:t>
            </a:r>
            <a:endParaRPr sz="1600" dirty="0">
              <a:latin typeface="HelveticaNeueLT Pro 35 Th"/>
              <a:cs typeface="HelveticaNeueLT Pro 35 Th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50000" y="1236971"/>
            <a:ext cx="314272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1600" spc="10" dirty="0">
                <a:latin typeface="Arial"/>
                <a:cs typeface="Arial"/>
              </a:rPr>
              <a:t>3,200</a:t>
            </a:r>
            <a:r>
              <a:rPr sz="1600" spc="10" dirty="0">
                <a:latin typeface="Arial"/>
                <a:cs typeface="Arial"/>
              </a:rPr>
              <a:t> km </a:t>
            </a:r>
            <a:r>
              <a:rPr lang="en-US" sz="1600" spc="10" dirty="0">
                <a:latin typeface="Arial"/>
                <a:cs typeface="Arial"/>
              </a:rPr>
              <a:t>-  De Adelaide a Sydney</a:t>
            </a:r>
            <a:endParaRPr sz="1600" dirty="0">
              <a:latin typeface="HelveticaNeueLT Pro 35 Th"/>
              <a:cs typeface="HelveticaNeueLT Pro 35 Th"/>
            </a:endParaRPr>
          </a:p>
        </p:txBody>
      </p:sp>
      <p:pic>
        <p:nvPicPr>
          <p:cNvPr id="9" name="Picture 8" descr="logo_SST_PMS_160rhc">
            <a:extLst>
              <a:ext uri="{FF2B5EF4-FFF2-40B4-BE49-F238E27FC236}">
                <a16:creationId xmlns:a16="http://schemas.microsoft.com/office/drawing/2014/main" id="{A2271BD8-0C42-4DA3-AB3D-2E3C305C14E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306" y="316105"/>
            <a:ext cx="781050" cy="65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7279397" y="1093701"/>
            <a:ext cx="3327654" cy="3745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FES / CASABLANCA</a:t>
            </a:r>
            <a:endParaRPr sz="2400">
              <a:latin typeface="HelveticaNeueLT Pro 55 Roman"/>
              <a:cs typeface="HelveticaNeueLT Pro 55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488906" y="1810780"/>
            <a:ext cx="3601937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AU" sz="1600" b="1" dirty="0">
                <a:latin typeface="HelveticaNeueLT Pro 35 Th"/>
                <a:cs typeface="HelveticaNeueLT Pro 35 Th"/>
              </a:rPr>
              <a:t>Mitsubishi Pajero Sport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 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 GLX - 5 </a:t>
            </a:r>
            <a:r>
              <a:rPr lang="en-AU" sz="1600" dirty="0" err="1">
                <a:latin typeface="HelveticaNeueLT Pro 35 Th"/>
                <a:cs typeface="HelveticaNeueLT Pro 35 Th"/>
              </a:rPr>
              <a:t>asientos</a:t>
            </a:r>
            <a:r>
              <a:rPr lang="en-AU" sz="1600" dirty="0">
                <a:latin typeface="HelveticaNeueLT Pro 35 Th"/>
                <a:cs typeface="HelveticaNeueLT Pro 35 Th"/>
              </a:rPr>
              <a:t> 4WD Diesel (Auto) </a:t>
            </a:r>
            <a:r>
              <a:rPr lang="en-AU" sz="1600" dirty="0" err="1">
                <a:latin typeface="HelveticaNeueLT Pro 35 Th"/>
                <a:cs typeface="HelveticaNeueLT Pro 35 Th"/>
              </a:rPr>
              <a:t>Especificaciones</a:t>
            </a:r>
            <a:r>
              <a:rPr lang="en-AU" sz="1600" dirty="0">
                <a:latin typeface="HelveticaNeueLT Pro 35 Th"/>
                <a:cs typeface="HelveticaNeueLT Pro 35 Th"/>
              </a:rPr>
              <a:t>: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8 </a:t>
            </a:r>
            <a:r>
              <a:rPr lang="en-AU" sz="1600" dirty="0" err="1">
                <a:latin typeface="HelveticaNeueLT Pro 35 Th"/>
                <a:cs typeface="HelveticaNeueLT Pro 35 Th"/>
              </a:rPr>
              <a:t>velocodades</a:t>
            </a:r>
            <a:r>
              <a:rPr lang="en-AU" sz="1600" dirty="0">
                <a:latin typeface="HelveticaNeueLT Pro 35 Th"/>
                <a:cs typeface="HelveticaNeueLT Pro 35 Th"/>
              </a:rPr>
              <a:t> con </a:t>
            </a:r>
            <a:r>
              <a:rPr lang="en-AU" sz="1600" dirty="0" err="1">
                <a:latin typeface="HelveticaNeueLT Pro 35 Th"/>
                <a:cs typeface="HelveticaNeueLT Pro 35 Th"/>
              </a:rPr>
              <a:t>transmision</a:t>
            </a:r>
            <a:r>
              <a:rPr lang="en-AU" sz="1600" dirty="0">
                <a:latin typeface="HelveticaNeueLT Pro 35 Th"/>
                <a:cs typeface="HelveticaNeueLT Pro 35 Th"/>
              </a:rPr>
              <a:t> </a:t>
            </a:r>
            <a:r>
              <a:rPr lang="en-AU" sz="1600" dirty="0" err="1">
                <a:latin typeface="HelveticaNeueLT Pro 35 Th"/>
                <a:cs typeface="HelveticaNeueLT Pro 35 Th"/>
              </a:rPr>
              <a:t>automatica</a:t>
            </a:r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Super Select II 4WD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Forward Collision Mitigation (FCM)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</a:t>
            </a:r>
            <a:r>
              <a:rPr lang="en-AU" sz="1600" dirty="0" err="1">
                <a:latin typeface="HelveticaNeueLT Pro 35 Th"/>
                <a:cs typeface="HelveticaNeueLT Pro 35 Th"/>
              </a:rPr>
              <a:t>Adaptivo</a:t>
            </a:r>
            <a:r>
              <a:rPr lang="en-AU" sz="1600" dirty="0">
                <a:latin typeface="HelveticaNeueLT Pro 35 Th"/>
                <a:cs typeface="HelveticaNeueLT Pro 35 Th"/>
              </a:rPr>
              <a:t> Cruise Control (ACC)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Enlace Smartphone con Display Audio (SDA)</a:t>
            </a:r>
          </a:p>
          <a:p>
            <a:r>
              <a:rPr lang="en-AU" sz="1600" dirty="0">
                <a:latin typeface="HelveticaNeueLT Pro 35 Th"/>
                <a:cs typeface="HelveticaNeueLT Pro 35 Th"/>
              </a:rPr>
              <a:t>• Rear air vents con cooler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r>
              <a:rPr lang="en-AU" sz="1600" dirty="0">
                <a:latin typeface="HelveticaNeueLT Pro 35 Th"/>
                <a:cs typeface="HelveticaNeueLT Pro 35 Th"/>
              </a:rPr>
              <a:t>https://www.mitsubishi-motors.com.au/vehicles/pajero-sport</a:t>
            </a: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lang="en-AU" sz="1600" dirty="0">
              <a:latin typeface="HelveticaNeueLT Pro 35 Th"/>
              <a:cs typeface="HelveticaNeueLT Pro 35 Th"/>
            </a:endParaRPr>
          </a:p>
          <a:p>
            <a:endParaRPr sz="1600" dirty="0">
              <a:latin typeface="HelveticaNeueLT Pro 35 Th"/>
              <a:cs typeface="HelveticaNeueLT Pro 35 Th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22" y="905644"/>
            <a:ext cx="60147" cy="102298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DE1843A-41A0-441F-88B1-52679F457835}"/>
              </a:ext>
            </a:extLst>
          </p:cNvPr>
          <p:cNvSpPr txBox="1"/>
          <p:nvPr/>
        </p:nvSpPr>
        <p:spPr>
          <a:xfrm>
            <a:off x="2983706" y="420085"/>
            <a:ext cx="187711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AU" sz="2400" spc="10" dirty="0">
                <a:latin typeface="Arial"/>
                <a:cs typeface="Arial"/>
              </a:rPr>
              <a:t>VEHICULOS 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26"/>
          <p:cNvSpPr/>
          <p:nvPr/>
        </p:nvSpPr>
        <p:spPr>
          <a:xfrm>
            <a:off x="9004587" y="33937"/>
            <a:ext cx="1019620" cy="864991"/>
          </a:xfrm>
          <a:custGeom>
            <a:avLst/>
            <a:gdLst/>
            <a:ahLst/>
            <a:cxnLst/>
            <a:rect l="l" t="t" r="r" b="b"/>
            <a:pathLst>
              <a:path w="1019620" h="929449">
                <a:moveTo>
                  <a:pt x="0" y="0"/>
                </a:moveTo>
                <a:lnTo>
                  <a:pt x="0" y="702272"/>
                </a:lnTo>
                <a:lnTo>
                  <a:pt x="505727" y="929450"/>
                </a:lnTo>
                <a:lnTo>
                  <a:pt x="1019620" y="697357"/>
                </a:lnTo>
                <a:lnTo>
                  <a:pt x="101962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9085584" y="236901"/>
            <a:ext cx="74219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Día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HelveticaNeueLT Pro 55 Roman"/>
              <a:cs typeface="HelveticaNeueLT Pro 55 Roman"/>
            </a:endParaRPr>
          </a:p>
        </p:txBody>
      </p:sp>
      <p:pic>
        <p:nvPicPr>
          <p:cNvPr id="12" name="Picture 11" descr="logo_SST_PMS_160rhc">
            <a:extLst>
              <a:ext uri="{FF2B5EF4-FFF2-40B4-BE49-F238E27FC236}">
                <a16:creationId xmlns:a16="http://schemas.microsoft.com/office/drawing/2014/main" id="{55240602-D033-4C42-9D1B-294D5734D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7" y="502078"/>
            <a:ext cx="781050" cy="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87FDE0-5527-4533-A205-59D51C6E1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2667" r="14800" b="18000"/>
          <a:stretch/>
        </p:blipFill>
        <p:spPr>
          <a:xfrm>
            <a:off x="823107" y="3339484"/>
            <a:ext cx="5757396" cy="3481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DBBEB-4626-4213-B1EE-C081AFD5EB74}"/>
              </a:ext>
            </a:extLst>
          </p:cNvPr>
          <p:cNvSpPr txBox="1"/>
          <p:nvPr/>
        </p:nvSpPr>
        <p:spPr>
          <a:xfrm>
            <a:off x="850106" y="1798637"/>
            <a:ext cx="5349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HelveticaNeueLT Pro 35 Th"/>
                <a:cs typeface="HelveticaNeueLT Pro 35 Th"/>
              </a:rPr>
              <a:t>Una </a:t>
            </a:r>
            <a:r>
              <a:rPr lang="en-AU" dirty="0" err="1">
                <a:latin typeface="HelveticaNeueLT Pro 35 Th"/>
                <a:cs typeface="HelveticaNeueLT Pro 35 Th"/>
              </a:rPr>
              <a:t>vez</a:t>
            </a:r>
            <a:r>
              <a:rPr lang="en-AU" dirty="0">
                <a:latin typeface="HelveticaNeueLT Pro 35 Th"/>
                <a:cs typeface="HelveticaNeueLT Pro 35 Th"/>
              </a:rPr>
              <a:t> </a:t>
            </a:r>
            <a:r>
              <a:rPr lang="en-AU" dirty="0" err="1">
                <a:latin typeface="HelveticaNeueLT Pro 35 Th"/>
                <a:cs typeface="HelveticaNeueLT Pro 35 Th"/>
              </a:rPr>
              <a:t>en</a:t>
            </a:r>
            <a:r>
              <a:rPr lang="en-AU" dirty="0">
                <a:latin typeface="HelveticaNeueLT Pro 35 Th"/>
                <a:cs typeface="HelveticaNeueLT Pro 35 Th"/>
              </a:rPr>
              <a:t> Adelaide </a:t>
            </a:r>
            <a:r>
              <a:rPr lang="en-AU" dirty="0" err="1">
                <a:latin typeface="HelveticaNeueLT Pro 35 Th"/>
                <a:cs typeface="HelveticaNeueLT Pro 35 Th"/>
              </a:rPr>
              <a:t>recoger</a:t>
            </a:r>
            <a:r>
              <a:rPr lang="en-AU" dirty="0">
                <a:latin typeface="HelveticaNeueLT Pro 35 Th"/>
                <a:cs typeface="HelveticaNeueLT Pro 35 Th"/>
              </a:rPr>
              <a:t> los </a:t>
            </a:r>
            <a:r>
              <a:rPr lang="en-AU" dirty="0" err="1">
                <a:latin typeface="HelveticaNeueLT Pro 35 Th"/>
                <a:cs typeface="HelveticaNeueLT Pro 35 Th"/>
              </a:rPr>
              <a:t>vehiculos</a:t>
            </a:r>
            <a:r>
              <a:rPr lang="en-AU" dirty="0">
                <a:latin typeface="HelveticaNeueLT Pro 35 Th"/>
                <a:cs typeface="HelveticaNeueLT Pro 35 Th"/>
              </a:rPr>
              <a:t> para </a:t>
            </a:r>
            <a:r>
              <a:rPr lang="en-AU" dirty="0" err="1">
                <a:latin typeface="HelveticaNeueLT Pro 35 Th"/>
                <a:cs typeface="HelveticaNeueLT Pro 35 Th"/>
              </a:rPr>
              <a:t>empezar</a:t>
            </a:r>
            <a:r>
              <a:rPr lang="en-AU" dirty="0">
                <a:latin typeface="HelveticaNeueLT Pro 35 Th"/>
                <a:cs typeface="HelveticaNeueLT Pro 35 Th"/>
              </a:rPr>
              <a:t> la </a:t>
            </a:r>
            <a:r>
              <a:rPr lang="en-AU" dirty="0" err="1">
                <a:latin typeface="HelveticaNeueLT Pro 35 Th"/>
                <a:cs typeface="HelveticaNeueLT Pro 35 Th"/>
              </a:rPr>
              <a:t>aventura</a:t>
            </a:r>
            <a:r>
              <a:rPr lang="en-AU" dirty="0">
                <a:latin typeface="HelveticaNeueLT Pro 35 Th"/>
                <a:cs typeface="HelveticaNeueLT Pro 35 Th"/>
              </a:rPr>
              <a:t>.</a:t>
            </a:r>
          </a:p>
          <a:p>
            <a:endParaRPr lang="en-AU" dirty="0">
              <a:latin typeface="HelveticaNeueLT Pro 35 Th"/>
              <a:cs typeface="HelveticaNeueLT Pro 35 Th"/>
            </a:endParaRPr>
          </a:p>
        </p:txBody>
      </p:sp>
    </p:spTree>
    <p:extLst>
      <p:ext uri="{BB962C8B-B14F-4D97-AF65-F5344CB8AC3E}">
        <p14:creationId xmlns:p14="http://schemas.microsoft.com/office/powerpoint/2010/main" val="2776358436"/>
      </p:ext>
    </p:extLst>
  </p:cSld>
  <p:clrMapOvr>
    <a:masterClrMapping/>
  </p:clrMapOvr>
  <p:transition spd="slow" advClick="0"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85A800-3AAE-443C-91E6-2A3E2C412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 b="16015"/>
          <a:stretch/>
        </p:blipFill>
        <p:spPr>
          <a:xfrm>
            <a:off x="2363147" y="2789237"/>
            <a:ext cx="5965518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AFBC4-6E81-42D5-BF13-DEEBB2E5EA13}"/>
              </a:ext>
            </a:extLst>
          </p:cNvPr>
          <p:cNvSpPr txBox="1"/>
          <p:nvPr/>
        </p:nvSpPr>
        <p:spPr>
          <a:xfrm>
            <a:off x="1727921" y="1046298"/>
            <a:ext cx="7066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pc="10" dirty="0" err="1">
                <a:solidFill>
                  <a:srgbClr val="000000"/>
                </a:solidFill>
                <a:cs typeface="Arial"/>
              </a:rPr>
              <a:t>Comienzo</a:t>
            </a:r>
            <a:endParaRPr lang="en-AU" spc="10" dirty="0">
              <a:solidFill>
                <a:srgbClr val="000000"/>
              </a:solidFill>
              <a:cs typeface="Arial"/>
            </a:endParaRPr>
          </a:p>
          <a:p>
            <a:r>
              <a:rPr lang="en-AU" spc="10" dirty="0">
                <a:solidFill>
                  <a:srgbClr val="000000"/>
                </a:solidFill>
                <a:cs typeface="Arial"/>
              </a:rPr>
              <a:t>Día 1</a:t>
            </a:r>
            <a:r>
              <a:rPr lang="en-AU" dirty="0"/>
              <a:t> - </a:t>
            </a:r>
            <a:r>
              <a:rPr lang="en-AU" dirty="0" err="1"/>
              <a:t>llegada</a:t>
            </a:r>
            <a:r>
              <a:rPr lang="en-AU" dirty="0"/>
              <a:t> 16:50 swiss hotel – 3 </a:t>
            </a:r>
            <a:r>
              <a:rPr lang="en-AU" dirty="0" err="1"/>
              <a:t>noches</a:t>
            </a:r>
            <a:r>
              <a:rPr lang="en-AU" dirty="0"/>
              <a:t> </a:t>
            </a:r>
          </a:p>
          <a:p>
            <a:r>
              <a:rPr lang="en-AU" spc="10" dirty="0">
                <a:solidFill>
                  <a:srgbClr val="000000"/>
                </a:solidFill>
                <a:cs typeface="Arial"/>
              </a:rPr>
              <a:t>Día 2</a:t>
            </a:r>
            <a:r>
              <a:rPr lang="en-AU" dirty="0"/>
              <a:t> - Sydney harbour ferry y </a:t>
            </a:r>
            <a:r>
              <a:rPr lang="en-AU" dirty="0" err="1"/>
              <a:t>almuerzo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la playa de Manly (</a:t>
            </a:r>
            <a:r>
              <a:rPr lang="en-AU" dirty="0" err="1"/>
              <a:t>opcional</a:t>
            </a:r>
            <a:r>
              <a:rPr lang="en-AU" dirty="0"/>
              <a:t>)</a:t>
            </a:r>
          </a:p>
          <a:p>
            <a:r>
              <a:rPr lang="en-AU" spc="10" dirty="0">
                <a:solidFill>
                  <a:srgbClr val="000000"/>
                </a:solidFill>
                <a:cs typeface="Arial"/>
              </a:rPr>
              <a:t>Día 3</a:t>
            </a:r>
            <a:r>
              <a:rPr lang="en-AU" dirty="0"/>
              <a:t> – Tours de </a:t>
            </a:r>
            <a:r>
              <a:rPr lang="en-AU" dirty="0" err="1"/>
              <a:t>Montanas</a:t>
            </a:r>
            <a:r>
              <a:rPr lang="en-AU" dirty="0"/>
              <a:t> </a:t>
            </a:r>
            <a:r>
              <a:rPr lang="en-AU" dirty="0" err="1"/>
              <a:t>Azules</a:t>
            </a:r>
            <a:r>
              <a:rPr lang="en-AU" dirty="0"/>
              <a:t> (</a:t>
            </a:r>
            <a:r>
              <a:rPr lang="en-AU" dirty="0" err="1"/>
              <a:t>opcional</a:t>
            </a:r>
            <a:r>
              <a:rPr lang="en-AU" dirty="0"/>
              <a:t>)</a:t>
            </a:r>
          </a:p>
          <a:p>
            <a:r>
              <a:rPr lang="en-AU" spc="10" dirty="0">
                <a:solidFill>
                  <a:srgbClr val="000000"/>
                </a:solidFill>
                <a:cs typeface="Arial"/>
              </a:rPr>
              <a:t>Día </a:t>
            </a:r>
            <a:r>
              <a:rPr lang="en-AU" dirty="0"/>
              <a:t>4 – </a:t>
            </a:r>
            <a:r>
              <a:rPr lang="en-AU" dirty="0" err="1"/>
              <a:t>Vuelo</a:t>
            </a:r>
            <a:r>
              <a:rPr lang="en-AU" dirty="0"/>
              <a:t> a Adelaide a </a:t>
            </a:r>
            <a:r>
              <a:rPr lang="en-AU" dirty="0" err="1"/>
              <a:t>recoger</a:t>
            </a:r>
            <a:r>
              <a:rPr lang="en-AU" dirty="0"/>
              <a:t> los </a:t>
            </a:r>
            <a:r>
              <a:rPr lang="en-AU" dirty="0" err="1"/>
              <a:t>vehiculos</a:t>
            </a:r>
            <a:r>
              <a:rPr lang="en-AU" dirty="0"/>
              <a:t> y </a:t>
            </a:r>
            <a:r>
              <a:rPr lang="en-AU" dirty="0" err="1"/>
              <a:t>comienzar</a:t>
            </a:r>
            <a:r>
              <a:rPr lang="en-AU" dirty="0"/>
              <a:t> la </a:t>
            </a:r>
            <a:r>
              <a:rPr lang="en-AU" dirty="0" err="1"/>
              <a:t>aventura</a:t>
            </a:r>
            <a:endParaRPr lang="en-AU" dirty="0"/>
          </a:p>
        </p:txBody>
      </p:sp>
      <p:pic>
        <p:nvPicPr>
          <p:cNvPr id="4" name="Picture 3" descr="logo_SST_PMS_160rhc">
            <a:extLst>
              <a:ext uri="{FF2B5EF4-FFF2-40B4-BE49-F238E27FC236}">
                <a16:creationId xmlns:a16="http://schemas.microsoft.com/office/drawing/2014/main" id="{984DE579-26A5-45C6-928E-E9F7AA9F39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" y="439547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15">
            <a:extLst>
              <a:ext uri="{FF2B5EF4-FFF2-40B4-BE49-F238E27FC236}">
                <a16:creationId xmlns:a16="http://schemas.microsoft.com/office/drawing/2014/main" id="{AADB5D6C-20EE-473A-AA3D-851E37747E66}"/>
              </a:ext>
            </a:extLst>
          </p:cNvPr>
          <p:cNvSpPr/>
          <p:nvPr/>
        </p:nvSpPr>
        <p:spPr>
          <a:xfrm>
            <a:off x="8910000" y="6355"/>
            <a:ext cx="1019633" cy="930681"/>
          </a:xfrm>
          <a:custGeom>
            <a:avLst/>
            <a:gdLst/>
            <a:ahLst/>
            <a:cxnLst/>
            <a:rect l="l" t="t" r="r" b="b"/>
            <a:pathLst>
              <a:path w="1019633" h="930681">
                <a:moveTo>
                  <a:pt x="0" y="0"/>
                </a:moveTo>
                <a:lnTo>
                  <a:pt x="0" y="703504"/>
                </a:lnTo>
                <a:lnTo>
                  <a:pt x="505727" y="930681"/>
                </a:lnTo>
                <a:lnTo>
                  <a:pt x="1019633" y="698589"/>
                </a:lnTo>
                <a:lnTo>
                  <a:pt x="101963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B895A68E-0619-4439-9574-196F0F585AC6}"/>
              </a:ext>
            </a:extLst>
          </p:cNvPr>
          <p:cNvSpPr txBox="1"/>
          <p:nvPr/>
        </p:nvSpPr>
        <p:spPr>
          <a:xfrm>
            <a:off x="9047200" y="91240"/>
            <a:ext cx="776175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Mapa</a:t>
            </a:r>
            <a:endParaRPr sz="2400" dirty="0">
              <a:latin typeface="HelveticaNeueLT Pro 45 Lt"/>
              <a:cs typeface="HelveticaNeueLT Pro 45 Lt"/>
            </a:endParaRPr>
          </a:p>
          <a:p>
            <a:pPr marL="287731">
              <a:lnSpc>
                <a:spcPct val="100000"/>
              </a:lnSpc>
            </a:pP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 dirty="0">
              <a:latin typeface="HelveticaNeueLT Pro 45 Lt"/>
              <a:cs typeface="HelveticaNeueLT Pro 45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8E593-03DB-4C76-9311-4574ACF18B60}"/>
              </a:ext>
            </a:extLst>
          </p:cNvPr>
          <p:cNvSpPr txBox="1"/>
          <p:nvPr/>
        </p:nvSpPr>
        <p:spPr>
          <a:xfrm>
            <a:off x="1916906" y="599071"/>
            <a:ext cx="60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Aventura de playas y </a:t>
            </a:r>
            <a:r>
              <a:rPr lang="en-PH" sz="2400" b="1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nevados</a:t>
            </a:r>
            <a:r>
              <a:rPr lang="en-PH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4x4 </a:t>
            </a:r>
            <a:r>
              <a:rPr lang="en-PH" sz="2400" b="1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PH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Australia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89253"/>
      </p:ext>
    </p:extLst>
  </p:cSld>
  <p:clrMapOvr>
    <a:masterClrMapping/>
  </p:clrMapOvr>
  <p:transition spd="slow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39B647-E5B8-4171-9DF2-E681234E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23" y="1432673"/>
            <a:ext cx="8522849" cy="521358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166399" y="125956"/>
            <a:ext cx="912967" cy="3745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Mapa</a:t>
            </a:r>
            <a:endParaRPr sz="2400">
              <a:latin typeface="HelveticaNeueLT Pro 45 Lt"/>
              <a:cs typeface="HelveticaNeueLT Pro 45 L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431879" y="405762"/>
            <a:ext cx="17280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AU" sz="2400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 dirty="0">
              <a:latin typeface="HelveticaNeueLT Pro 45 Lt"/>
              <a:cs typeface="HelveticaNeueLT Pro 45 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3B444-949E-46AA-855E-1489205F53F3}"/>
              </a:ext>
            </a:extLst>
          </p:cNvPr>
          <p:cNvSpPr txBox="1"/>
          <p:nvPr/>
        </p:nvSpPr>
        <p:spPr>
          <a:xfrm>
            <a:off x="2755106" y="664625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 </a:t>
            </a:r>
            <a:endParaRPr lang="en-AU" sz="3200" dirty="0"/>
          </a:p>
        </p:txBody>
      </p:sp>
      <p:pic>
        <p:nvPicPr>
          <p:cNvPr id="7" name="Picture 6" descr="logo_SST_PMS_160rhc">
            <a:extLst>
              <a:ext uri="{FF2B5EF4-FFF2-40B4-BE49-F238E27FC236}">
                <a16:creationId xmlns:a16="http://schemas.microsoft.com/office/drawing/2014/main" id="{DCA9D7B3-4532-4B44-8056-D3B6D455EC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2" y="405762"/>
            <a:ext cx="781050" cy="6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6BAFA-7D82-4829-A792-8E1B8D93E6BF}"/>
              </a:ext>
            </a:extLst>
          </p:cNvPr>
          <p:cNvSpPr txBox="1"/>
          <p:nvPr/>
        </p:nvSpPr>
        <p:spPr>
          <a:xfrm>
            <a:off x="1188476" y="5714106"/>
            <a:ext cx="84672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Enlace de </a:t>
            </a:r>
            <a:r>
              <a:rPr lang="en-AU" dirty="0" err="1"/>
              <a:t>Mapa</a:t>
            </a:r>
            <a:r>
              <a:rPr lang="en-AU" dirty="0"/>
              <a:t> </a:t>
            </a:r>
            <a:r>
              <a:rPr lang="en-AU" dirty="0">
                <a:hlinkClick r:id="rId4"/>
              </a:rPr>
              <a:t>–</a:t>
            </a:r>
            <a:r>
              <a:rPr lang="en-AU" dirty="0"/>
              <a:t> </a:t>
            </a:r>
            <a:r>
              <a:rPr lang="en-AU" dirty="0" err="1"/>
              <a:t>Ruta</a:t>
            </a:r>
            <a:endParaRPr lang="en-AU" dirty="0"/>
          </a:p>
          <a:p>
            <a:r>
              <a:rPr lang="en-AU" sz="1600" dirty="0">
                <a:solidFill>
                  <a:srgbClr val="0000FF"/>
                </a:solidFill>
              </a:rPr>
              <a:t>https://drive.google.com/open?id=1S3QQBZECV3Ch1nXf7_yjZns3pbMI4Ulv&amp;usp=sharing</a:t>
            </a: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D163F65-1A3F-4BB2-AF14-E7C974A5009F}"/>
              </a:ext>
            </a:extLst>
          </p:cNvPr>
          <p:cNvSpPr/>
          <p:nvPr/>
        </p:nvSpPr>
        <p:spPr>
          <a:xfrm>
            <a:off x="8910000" y="6355"/>
            <a:ext cx="1019633" cy="930681"/>
          </a:xfrm>
          <a:custGeom>
            <a:avLst/>
            <a:gdLst/>
            <a:ahLst/>
            <a:cxnLst/>
            <a:rect l="l" t="t" r="r" b="b"/>
            <a:pathLst>
              <a:path w="1019633" h="930681">
                <a:moveTo>
                  <a:pt x="0" y="0"/>
                </a:moveTo>
                <a:lnTo>
                  <a:pt x="0" y="703504"/>
                </a:lnTo>
                <a:lnTo>
                  <a:pt x="505727" y="930681"/>
                </a:lnTo>
                <a:lnTo>
                  <a:pt x="1019633" y="698589"/>
                </a:lnTo>
                <a:lnTo>
                  <a:pt x="101963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810D8C53-0090-4E89-B167-82B956AEF224}"/>
              </a:ext>
            </a:extLst>
          </p:cNvPr>
          <p:cNvSpPr txBox="1"/>
          <p:nvPr/>
        </p:nvSpPr>
        <p:spPr>
          <a:xfrm>
            <a:off x="9047200" y="91240"/>
            <a:ext cx="776175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Mapa</a:t>
            </a:r>
            <a:endParaRPr sz="2400" dirty="0">
              <a:latin typeface="HelveticaNeueLT Pro 45 Lt"/>
              <a:cs typeface="HelveticaNeueLT Pro 45 Lt"/>
            </a:endParaRPr>
          </a:p>
          <a:p>
            <a:pPr marL="287731">
              <a:lnSpc>
                <a:spcPct val="100000"/>
              </a:lnSpc>
            </a:pPr>
            <a:r>
              <a:rPr lang="en-US" sz="2400" spc="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 dirty="0">
              <a:latin typeface="HelveticaNeueLT Pro 45 Lt"/>
              <a:cs typeface="HelveticaNeueLT Pro 45 Lt"/>
            </a:endParaRPr>
          </a:p>
        </p:txBody>
      </p:sp>
    </p:spTree>
  </p:cSld>
  <p:clrMapOvr>
    <a:masterClrMapping/>
  </p:clrMapOvr>
  <p:transition spd="slow" advClick="0" advTm="6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6935</TotalTime>
  <Words>2093</Words>
  <Application>Microsoft Office PowerPoint</Application>
  <PresentationFormat>Custom</PresentationFormat>
  <Paragraphs>301</Paragraphs>
  <Slides>42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HelveticaNeueLT Pro 35 Th</vt:lpstr>
      <vt:lpstr>HelveticaNeueLT Pro 45 Lt</vt:lpstr>
      <vt:lpstr>HelveticaNeueLT Pro 55 Roman</vt:lpstr>
      <vt:lpstr>Neou Thin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o'neill</dc:creator>
  <cp:lastModifiedBy>Richard ONeill</cp:lastModifiedBy>
  <cp:revision>292</cp:revision>
  <cp:lastPrinted>2019-03-05T22:04:04Z</cp:lastPrinted>
  <dcterms:created xsi:type="dcterms:W3CDTF">2018-06-17T16:32:55Z</dcterms:created>
  <dcterms:modified xsi:type="dcterms:W3CDTF">2019-03-23T08:17:38Z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2018-06-17T00:00:00Z</vt:filetime>
  </property>
  <property fmtid="{D5CDD505-2E9C-101B-9397-08002B2CF9AE}" pid="3" name="LastSaved">
    <vt:filetime>2018-06-17T00:00:00Z</vt:filetime>
  </property>
</Properties>
</file>